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61" r:id="rId6"/>
    <p:sldId id="260" r:id="rId7"/>
    <p:sldId id="285" r:id="rId8"/>
    <p:sldId id="278" r:id="rId9"/>
    <p:sldId id="277" r:id="rId10"/>
    <p:sldId id="262" r:id="rId11"/>
    <p:sldId id="263" r:id="rId12"/>
    <p:sldId id="268" r:id="rId13"/>
    <p:sldId id="264" r:id="rId14"/>
    <p:sldId id="266" r:id="rId15"/>
    <p:sldId id="267" r:id="rId16"/>
    <p:sldId id="270" r:id="rId17"/>
    <p:sldId id="269" r:id="rId18"/>
    <p:sldId id="271" r:id="rId19"/>
    <p:sldId id="283" r:id="rId20"/>
    <p:sldId id="284" r:id="rId21"/>
    <p:sldId id="265" r:id="rId22"/>
    <p:sldId id="272" r:id="rId23"/>
    <p:sldId id="273" r:id="rId24"/>
    <p:sldId id="274" r:id="rId25"/>
    <p:sldId id="280" r:id="rId26"/>
    <p:sldId id="282" r:id="rId27"/>
    <p:sldId id="279" r:id="rId28"/>
    <p:sldId id="275" r:id="rId29"/>
    <p:sldId id="276" r:id="rId30"/>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D0105F-5B02-4378-9462-8AB936DBF4E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EC6BB0-EF01-4C24-BD30-BBA2A5F52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E42D0F9-9C1F-4413-ADFD-0C490D45298A}"/>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FC7F37BE-028E-4698-8F5A-5F583CE015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3217DD-75A1-41BD-8911-D9D16E699DAD}"/>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59724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84E75D-795D-42CD-9C01-D545CF0041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89B10B-11E7-4394-8006-3F0CF166145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3691A4-0388-4E6F-B325-B96C22DCF9CC}"/>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612F1DED-D8B1-4038-B3C3-0FB98B099E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AEBC4F-03FE-41B0-B6FE-578F70BA4578}"/>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70752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383ED7-8278-4A0B-969D-52E32C02EDB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45C53A-7B96-44A2-B39D-2644447501B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1E4566-6867-4425-9EBB-0C93981EB306}"/>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9DA8BCCB-71B3-41D3-8DDD-A95B02844D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9208FA-FA9D-4AF6-91E9-C81AF689E0B0}"/>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407651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7F49D-CED9-42DD-B0F3-D35EC3ADDF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17FBAC-CAA0-4AFA-9078-A33AE7EE8A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B7F90B-8C0D-447F-BC69-20F1AD5EBCB9}"/>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8E35C7A7-9E3A-4E71-A60B-EF87F68E3B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C2F756-0D76-4E77-A61B-460739EF4823}"/>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33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BB6D65-9C50-4512-BD70-FC0F84F52A1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D63457-1DE6-410F-A1BB-4E1633C82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810AA8-F619-432D-9E0E-F79B184E3EAC}"/>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34E9FD08-C6D5-42F2-8FBE-ACE7FDB218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58D125-4675-4590-B55A-E477982DD935}"/>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99159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6AE943-D129-42D1-AD5B-50627F4FF6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CD06A2-1A68-46F6-A291-93605B7D495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526C1C-9498-4704-95E6-A8CE0BCF4AF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E2EA68-D312-4517-A0BA-960CA170A3F0}"/>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6" name="フッター プレースホルダー 5">
            <a:extLst>
              <a:ext uri="{FF2B5EF4-FFF2-40B4-BE49-F238E27FC236}">
                <a16:creationId xmlns:a16="http://schemas.microsoft.com/office/drawing/2014/main" id="{80F9653B-1645-472E-B6C6-C3DDDE0A8C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49665C-F2A9-486A-9E8D-1C2F6C4757D2}"/>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201183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C8782D-91B1-410C-90AB-10A0439502F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4F243A-A9A1-499B-804B-F5824E00D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0A88A1-EB98-4E01-9FF9-8601691E99F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E76CB2D-F3E5-4014-84AE-6CD72B003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679090-2BB6-478B-86CC-57DC750DA49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471284-29E2-48C3-91C3-90C5B1780235}"/>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8" name="フッター プレースホルダー 7">
            <a:extLst>
              <a:ext uri="{FF2B5EF4-FFF2-40B4-BE49-F238E27FC236}">
                <a16:creationId xmlns:a16="http://schemas.microsoft.com/office/drawing/2014/main" id="{96C4161D-E9A5-4B25-8188-E3AE219835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F4E6-D28B-4145-80D2-69ACAD01182A}"/>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142655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2141D-16A4-4BE2-BE0F-2EBA15F2E2D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EF66B93-8475-4295-8C82-42672C83F51C}"/>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4" name="フッター プレースホルダー 3">
            <a:extLst>
              <a:ext uri="{FF2B5EF4-FFF2-40B4-BE49-F238E27FC236}">
                <a16:creationId xmlns:a16="http://schemas.microsoft.com/office/drawing/2014/main" id="{3FD60D87-35C5-493F-AE32-92277DDBF1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42C6E2E-4D9C-4A70-B21C-DD38CBAB78B6}"/>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51276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81B3125-9B89-4728-AD57-354C6351B20E}"/>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3" name="フッター プレースホルダー 2">
            <a:extLst>
              <a:ext uri="{FF2B5EF4-FFF2-40B4-BE49-F238E27FC236}">
                <a16:creationId xmlns:a16="http://schemas.microsoft.com/office/drawing/2014/main" id="{9D079A22-95D9-4311-A386-68E793E684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B3ED5A-F613-462D-8B7C-4336BCEE0018}"/>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243945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F95172-3B40-49E2-9313-91BC44F61E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111F31-70CD-47E0-ADD6-322FEDC88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E05C936-EF5B-4955-B168-39D0B9E70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6E82A9-4482-4870-9E84-26433C878F7A}"/>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6" name="フッター プレースホルダー 5">
            <a:extLst>
              <a:ext uri="{FF2B5EF4-FFF2-40B4-BE49-F238E27FC236}">
                <a16:creationId xmlns:a16="http://schemas.microsoft.com/office/drawing/2014/main" id="{69F5FD24-F1E6-4CA8-8D00-55E0C5E337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CCAE3B-B421-4F9F-B7D5-2FFA1D8CC697}"/>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58167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7ADAC2-4E72-47C2-B00D-C8E350D020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3542B4E-86F7-4B7F-AAE1-F87D9671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3C0205-51F3-4F8B-9331-C578551C0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5765CB-FEF9-40C2-9F90-B054C64625AF}"/>
              </a:ext>
            </a:extLst>
          </p:cNvPr>
          <p:cNvSpPr>
            <a:spLocks noGrp="1"/>
          </p:cNvSpPr>
          <p:nvPr>
            <p:ph type="dt" sz="half" idx="10"/>
          </p:nvPr>
        </p:nvSpPr>
        <p:spPr/>
        <p:txBody>
          <a:bodyPr/>
          <a:lstStyle/>
          <a:p>
            <a:fld id="{7870EE92-3E4E-434B-91D7-DC9F8EF30200}" type="datetimeFigureOut">
              <a:rPr kumimoji="1" lang="ja-JP" altLang="en-US" smtClean="0"/>
              <a:t>2019/2/2</a:t>
            </a:fld>
            <a:endParaRPr kumimoji="1" lang="ja-JP" altLang="en-US"/>
          </a:p>
        </p:txBody>
      </p:sp>
      <p:sp>
        <p:nvSpPr>
          <p:cNvPr id="6" name="フッター プレースホルダー 5">
            <a:extLst>
              <a:ext uri="{FF2B5EF4-FFF2-40B4-BE49-F238E27FC236}">
                <a16:creationId xmlns:a16="http://schemas.microsoft.com/office/drawing/2014/main" id="{FC0A9EF6-85A2-4AC0-AAC2-8B9C95F004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2F3AB4-1773-47FB-AFD7-B3B9CAF466E3}"/>
              </a:ext>
            </a:extLst>
          </p:cNvPr>
          <p:cNvSpPr>
            <a:spLocks noGrp="1"/>
          </p:cNvSpPr>
          <p:nvPr>
            <p:ph type="sldNum" sz="quarter" idx="12"/>
          </p:nvPr>
        </p:nvSpPr>
        <p:spPr/>
        <p:txBody>
          <a:body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52035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5679E-B6BF-4324-A21D-9AD094B0A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CF9620-6593-434E-A702-49064B226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FA19C3-2E20-4B2C-916F-05C955C7C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0EE92-3E4E-434B-91D7-DC9F8EF30200}" type="datetimeFigureOut">
              <a:rPr kumimoji="1" lang="ja-JP" altLang="en-US" smtClean="0"/>
              <a:t>2019/2/2</a:t>
            </a:fld>
            <a:endParaRPr kumimoji="1" lang="ja-JP" altLang="en-US"/>
          </a:p>
        </p:txBody>
      </p:sp>
      <p:sp>
        <p:nvSpPr>
          <p:cNvPr id="5" name="フッター プレースホルダー 4">
            <a:extLst>
              <a:ext uri="{FF2B5EF4-FFF2-40B4-BE49-F238E27FC236}">
                <a16:creationId xmlns:a16="http://schemas.microsoft.com/office/drawing/2014/main" id="{D2D479DA-D7DF-4053-A35C-9DBF7FDF1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A0B9BB-B3EB-4C79-BF13-D66AD67EB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FAF6D-FA06-4620-BACF-69836827C8D3}" type="slidenum">
              <a:rPr kumimoji="1" lang="ja-JP" altLang="en-US" smtClean="0"/>
              <a:t>‹#›</a:t>
            </a:fld>
            <a:endParaRPr kumimoji="1" lang="ja-JP" altLang="en-US"/>
          </a:p>
        </p:txBody>
      </p:sp>
    </p:spTree>
    <p:extLst>
      <p:ext uri="{BB962C8B-B14F-4D97-AF65-F5344CB8AC3E}">
        <p14:creationId xmlns:p14="http://schemas.microsoft.com/office/powerpoint/2010/main" val="338088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DBB53-D81E-4447-AE64-BDAA12E2C7FC}"/>
              </a:ext>
            </a:extLst>
          </p:cNvPr>
          <p:cNvSpPr>
            <a:spLocks noGrp="1"/>
          </p:cNvSpPr>
          <p:nvPr>
            <p:ph type="ctrTitle"/>
          </p:nvPr>
        </p:nvSpPr>
        <p:spPr>
          <a:xfrm>
            <a:off x="1524000" y="1179444"/>
            <a:ext cx="9144000" cy="1378226"/>
          </a:xfrm>
        </p:spPr>
        <p:txBody>
          <a:bodyPr>
            <a:normAutofit/>
          </a:bodyPr>
          <a:lstStyle/>
          <a:p>
            <a:r>
              <a:rPr kumimoji="1" lang="ja-JP" altLang="en-US" sz="4000" dirty="0">
                <a:latin typeface="AR P丸ゴシック体M04" panose="020F0600000000000000" pitchFamily="50" charset="-128"/>
                <a:ea typeface="AR P丸ゴシック体M04" panose="020F0600000000000000" pitchFamily="50" charset="-128"/>
              </a:rPr>
              <a:t>労働者・市民の共闘で、</a:t>
            </a:r>
            <a:br>
              <a:rPr kumimoji="1" lang="en-US" altLang="ja-JP" sz="4000" dirty="0">
                <a:latin typeface="AR P丸ゴシック体M04" panose="020F0600000000000000" pitchFamily="50" charset="-128"/>
                <a:ea typeface="AR P丸ゴシック体M04" panose="020F0600000000000000" pitchFamily="50" charset="-128"/>
              </a:rPr>
            </a:br>
            <a:r>
              <a:rPr kumimoji="1" lang="en-US" altLang="ja-JP" sz="4000" dirty="0">
                <a:latin typeface="AR P丸ゴシック体M04" panose="020F0600000000000000" pitchFamily="50" charset="-128"/>
                <a:ea typeface="AR P丸ゴシック体M04" panose="020F0600000000000000" pitchFamily="50" charset="-128"/>
              </a:rPr>
              <a:t>8</a:t>
            </a:r>
            <a:r>
              <a:rPr kumimoji="1" lang="ja-JP" altLang="en-US" sz="4000" dirty="0">
                <a:latin typeface="AR P丸ゴシック体M04" panose="020F0600000000000000" pitchFamily="50" charset="-128"/>
                <a:ea typeface="AR P丸ゴシック体M04" panose="020F0600000000000000" pitchFamily="50" charset="-128"/>
              </a:rPr>
              <a:t>時間働けば暮らせる社会の実現を！</a:t>
            </a:r>
          </a:p>
        </p:txBody>
      </p:sp>
      <p:sp>
        <p:nvSpPr>
          <p:cNvPr id="3" name="字幕 2">
            <a:extLst>
              <a:ext uri="{FF2B5EF4-FFF2-40B4-BE49-F238E27FC236}">
                <a16:creationId xmlns:a16="http://schemas.microsoft.com/office/drawing/2014/main" id="{5AD79760-AE01-4B15-B99F-867B35238C9E}"/>
              </a:ext>
            </a:extLst>
          </p:cNvPr>
          <p:cNvSpPr>
            <a:spLocks noGrp="1"/>
          </p:cNvSpPr>
          <p:nvPr>
            <p:ph type="subTitle" idx="1"/>
          </p:nvPr>
        </p:nvSpPr>
        <p:spPr>
          <a:xfrm>
            <a:off x="503583" y="3220278"/>
            <a:ext cx="10707756" cy="1080053"/>
          </a:xfrm>
        </p:spPr>
        <p:txBody>
          <a:bodyPr>
            <a:normAutofit/>
          </a:bodyPr>
          <a:lstStyle/>
          <a:p>
            <a:r>
              <a:rPr lang="ja-JP" altLang="en-US" sz="4400" dirty="0">
                <a:latin typeface="AR P悠々ｺﾞｼｯｸ体E04" panose="040B0900000000000000" pitchFamily="50" charset="-128"/>
                <a:ea typeface="AR P悠々ｺﾞｼｯｸ体E04" panose="040B0900000000000000" pitchFamily="50" charset="-128"/>
              </a:rPr>
              <a:t>第</a:t>
            </a:r>
            <a:r>
              <a:rPr lang="en-US" altLang="ja-JP" sz="4400" dirty="0">
                <a:latin typeface="AR P悠々ｺﾞｼｯｸ体E04" panose="040B0900000000000000" pitchFamily="50" charset="-128"/>
                <a:ea typeface="AR P悠々ｺﾞｼｯｸ体E04" panose="040B0900000000000000" pitchFamily="50" charset="-128"/>
              </a:rPr>
              <a:t>7</a:t>
            </a:r>
            <a:r>
              <a:rPr lang="ja-JP" altLang="en-US" sz="4400" dirty="0">
                <a:latin typeface="AR P悠々ｺﾞｼｯｸ体E04" panose="040B0900000000000000" pitchFamily="50" charset="-128"/>
                <a:ea typeface="AR P悠々ｺﾞｼｯｸ体E04" panose="040B0900000000000000" pitchFamily="50" charset="-128"/>
              </a:rPr>
              <a:t>回労働運動研究討論集会　基調報告</a:t>
            </a:r>
            <a:endParaRPr kumimoji="1" lang="ja-JP" altLang="en-US" sz="4400" dirty="0">
              <a:latin typeface="AR P悠々ｺﾞｼｯｸ体E04" panose="040B0900000000000000" pitchFamily="50" charset="-128"/>
              <a:ea typeface="AR P悠々ｺﾞｼｯｸ体E04" panose="040B0900000000000000" pitchFamily="50" charset="-128"/>
            </a:endParaRPr>
          </a:p>
        </p:txBody>
      </p:sp>
    </p:spTree>
    <p:extLst>
      <p:ext uri="{BB962C8B-B14F-4D97-AF65-F5344CB8AC3E}">
        <p14:creationId xmlns:p14="http://schemas.microsoft.com/office/powerpoint/2010/main" val="255706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B634D-B037-4DF0-89E4-151888576F42}"/>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「働き方改革体制」の確立</a:t>
            </a:r>
          </a:p>
        </p:txBody>
      </p:sp>
      <p:sp>
        <p:nvSpPr>
          <p:cNvPr id="3" name="コンテンツ プレースホルダー 2">
            <a:extLst>
              <a:ext uri="{FF2B5EF4-FFF2-40B4-BE49-F238E27FC236}">
                <a16:creationId xmlns:a16="http://schemas.microsoft.com/office/drawing/2014/main" id="{575235B1-9843-4EE2-973A-44C5F2883CAE}"/>
              </a:ext>
            </a:extLst>
          </p:cNvPr>
          <p:cNvSpPr>
            <a:spLocks noGrp="1"/>
          </p:cNvSpPr>
          <p:nvPr>
            <p:ph idx="1"/>
          </p:nvPr>
        </p:nvSpPr>
        <p:spPr>
          <a:xfrm>
            <a:off x="838200" y="1690688"/>
            <a:ext cx="10515600" cy="4590842"/>
          </a:xfrm>
        </p:spPr>
        <p:txBody>
          <a:bodyPr>
            <a:normAutofit/>
          </a:bodyPr>
          <a:lstStyle/>
          <a:p>
            <a:r>
              <a:rPr kumimoji="1" lang="en-US" altLang="ja-JP" dirty="0"/>
              <a:t>1976</a:t>
            </a:r>
            <a:r>
              <a:rPr kumimoji="1" lang="ja-JP" altLang="en-US" dirty="0"/>
              <a:t>年　「労使安定帯論」＝「企業社会」　雇用調整給付金</a:t>
            </a:r>
            <a:endParaRPr kumimoji="1" lang="en-US" altLang="ja-JP" dirty="0"/>
          </a:p>
          <a:p>
            <a:r>
              <a:rPr kumimoji="1" lang="en-US" altLang="ja-JP" dirty="0"/>
              <a:t>1995</a:t>
            </a:r>
            <a:r>
              <a:rPr kumimoji="1" lang="ja-JP" altLang="en-US" dirty="0"/>
              <a:t>年　「新時代の日本的経営」</a:t>
            </a:r>
            <a:endParaRPr kumimoji="1" lang="en-US" altLang="ja-JP" dirty="0"/>
          </a:p>
          <a:p>
            <a:pPr marL="0" indent="0">
              <a:buNone/>
            </a:pPr>
            <a:r>
              <a:rPr lang="ja-JP" altLang="en-US" dirty="0"/>
              <a:t>　　　　　　　長期蓄積能力活用型グループ</a:t>
            </a:r>
            <a:endParaRPr lang="en-US" altLang="ja-JP" dirty="0"/>
          </a:p>
          <a:p>
            <a:pPr marL="0" indent="0">
              <a:buNone/>
            </a:pPr>
            <a:r>
              <a:rPr lang="ja-JP" altLang="en-US" dirty="0"/>
              <a:t>　　　　　　　高度専門能力活用型グループ</a:t>
            </a:r>
            <a:endParaRPr lang="en-US" altLang="ja-JP" dirty="0"/>
          </a:p>
          <a:p>
            <a:pPr marL="0" indent="0">
              <a:buNone/>
            </a:pPr>
            <a:r>
              <a:rPr lang="ja-JP" altLang="en-US" dirty="0"/>
              <a:t>　　　　　　　雇用柔軟型グループ </a:t>
            </a:r>
            <a:endParaRPr kumimoji="1" lang="en-US" altLang="ja-JP" dirty="0"/>
          </a:p>
          <a:p>
            <a:r>
              <a:rPr lang="en-US" altLang="ja-JP" dirty="0"/>
              <a:t>2018</a:t>
            </a:r>
            <a:r>
              <a:rPr lang="ja-JP" altLang="en-US" dirty="0"/>
              <a:t>年　「働き方改革体制」</a:t>
            </a:r>
            <a:endParaRPr lang="en-US" altLang="ja-JP" dirty="0"/>
          </a:p>
          <a:p>
            <a:pPr marL="0" indent="0">
              <a:buNone/>
            </a:pPr>
            <a:r>
              <a:rPr kumimoji="1" lang="ja-JP" altLang="en-US" dirty="0"/>
              <a:t>　　　　　　　無限定正社員（基幹社員）</a:t>
            </a:r>
            <a:endParaRPr kumimoji="1" lang="en-US" altLang="ja-JP" dirty="0"/>
          </a:p>
          <a:p>
            <a:pPr marL="0" indent="0">
              <a:buNone/>
            </a:pPr>
            <a:r>
              <a:rPr lang="ja-JP" altLang="en-US" dirty="0"/>
              <a:t>　　　　　　　限定正社員（周辺社員）</a:t>
            </a:r>
            <a:endParaRPr lang="en-US" altLang="ja-JP" dirty="0"/>
          </a:p>
          <a:p>
            <a:pPr marL="0" indent="0">
              <a:buNone/>
            </a:pPr>
            <a:r>
              <a:rPr kumimoji="1" lang="ja-JP" altLang="en-US" dirty="0"/>
              <a:t>　　　　　　　個人請負労働者（雇用類似の働き方）</a:t>
            </a:r>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287322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1B031-1EB0-4F76-A50C-8211FD776072}"/>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「働き方改革体制」とは</a:t>
            </a:r>
          </a:p>
        </p:txBody>
      </p:sp>
      <p:sp>
        <p:nvSpPr>
          <p:cNvPr id="3" name="コンテンツ プレースホルダー 2">
            <a:extLst>
              <a:ext uri="{FF2B5EF4-FFF2-40B4-BE49-F238E27FC236}">
                <a16:creationId xmlns:a16="http://schemas.microsoft.com/office/drawing/2014/main" id="{C2C42E15-67CD-4612-97ED-F76EF1D8B1AF}"/>
              </a:ext>
            </a:extLst>
          </p:cNvPr>
          <p:cNvSpPr>
            <a:spLocks noGrp="1"/>
          </p:cNvSpPr>
          <p:nvPr>
            <p:ph idx="1"/>
          </p:nvPr>
        </p:nvSpPr>
        <p:spPr>
          <a:xfrm>
            <a:off x="838200" y="1524000"/>
            <a:ext cx="10515600" cy="4784034"/>
          </a:xfrm>
        </p:spPr>
        <p:txBody>
          <a:bodyPr>
            <a:normAutofit/>
          </a:bodyPr>
          <a:lstStyle/>
          <a:p>
            <a:r>
              <a:rPr kumimoji="1" lang="ja-JP" altLang="en-US" dirty="0"/>
              <a:t>労働生産性の向上</a:t>
            </a:r>
            <a:endParaRPr kumimoji="1" lang="en-US" altLang="ja-JP" dirty="0"/>
          </a:p>
          <a:p>
            <a:r>
              <a:rPr kumimoji="1" lang="ja-JP" altLang="en-US" dirty="0"/>
              <a:t>労働参加率の向上＝女性、若年者、高齢者、外国人、</a:t>
            </a:r>
            <a:r>
              <a:rPr kumimoji="1" lang="ja-JP" altLang="en-US" dirty="0" err="1"/>
              <a:t>障がい</a:t>
            </a:r>
            <a:r>
              <a:rPr lang="ja-JP" altLang="en-US" dirty="0"/>
              <a:t>者</a:t>
            </a:r>
            <a:endParaRPr kumimoji="1" lang="en-US" altLang="ja-JP" dirty="0"/>
          </a:p>
          <a:p>
            <a:r>
              <a:rPr lang="ja-JP" altLang="en-US" dirty="0"/>
              <a:t>職務・能力の基準、人事評価を事業者がつくる</a:t>
            </a:r>
            <a:endParaRPr lang="en-US" altLang="ja-JP" dirty="0"/>
          </a:p>
          <a:p>
            <a:r>
              <a:rPr kumimoji="1" lang="ja-JP" altLang="en-US" dirty="0"/>
              <a:t>「均衡」による日本的「同一労働同一賃金」による差別賃金</a:t>
            </a:r>
            <a:endParaRPr kumimoji="1" lang="en-US" altLang="ja-JP" dirty="0"/>
          </a:p>
          <a:p>
            <a:r>
              <a:rPr lang="ja-JP" altLang="en-US" dirty="0"/>
              <a:t>労働時間概念を無くしていく</a:t>
            </a:r>
            <a:endParaRPr lang="en-US" altLang="ja-JP" dirty="0"/>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a:t>
            </a:r>
            <a:r>
              <a:rPr kumimoji="1" lang="ja-JP" altLang="en-US" dirty="0"/>
              <a:t>企業別労働組合を残しつつ、終身雇用、年功賃金を崩しつつ、</a:t>
            </a:r>
            <a:endParaRPr kumimoji="1" lang="en-US" altLang="ja-JP" dirty="0"/>
          </a:p>
          <a:p>
            <a:pPr marL="0" indent="0">
              <a:buNone/>
            </a:pPr>
            <a:r>
              <a:rPr kumimoji="1" lang="ja-JP" altLang="en-US" dirty="0"/>
              <a:t>　非正規労働者を</a:t>
            </a:r>
            <a:r>
              <a:rPr lang="ja-JP" altLang="en-US" dirty="0"/>
              <a:t>差別</a:t>
            </a:r>
            <a:r>
              <a:rPr kumimoji="1" lang="ja-JP" altLang="en-US" dirty="0"/>
              <a:t>構造を温存したまま企業秩序に取り込む</a:t>
            </a:r>
            <a:endParaRPr kumimoji="1" lang="en-US" altLang="ja-JP" dirty="0"/>
          </a:p>
          <a:p>
            <a:pPr marL="0" indent="0">
              <a:buNone/>
            </a:pPr>
            <a:r>
              <a:rPr lang="ja-JP" altLang="en-US" dirty="0">
                <a:latin typeface="ＭＳ 明朝" panose="02020609040205080304" pitchFamily="17" charset="-128"/>
                <a:ea typeface="ＭＳ 明朝" panose="02020609040205080304" pitchFamily="17" charset="-128"/>
              </a:rPr>
              <a:t>➩</a:t>
            </a:r>
            <a:r>
              <a:rPr lang="ja-JP" altLang="en-US" dirty="0"/>
              <a:t>この枠から外れる労働者の排除（弾圧、解雇の金銭解決）</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16677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BFF26F-D9BA-4410-8D55-F35DC9DCB658}"/>
              </a:ext>
            </a:extLst>
          </p:cNvPr>
          <p:cNvSpPr>
            <a:spLocks noGrp="1"/>
          </p:cNvSpPr>
          <p:nvPr>
            <p:ph type="title"/>
          </p:nvPr>
        </p:nvSpPr>
        <p:spPr/>
        <p:txBody>
          <a:bodyPr/>
          <a:lstStyle/>
          <a:p>
            <a:r>
              <a:rPr kumimoji="1" lang="ja-JP" altLang="en-US" sz="4000" dirty="0">
                <a:latin typeface="ＤＦＧ華康ゴシック体NW5" panose="020B0500000000000000" pitchFamily="50" charset="-128"/>
                <a:ea typeface="ＤＦＧ華康ゴシック体NW5" panose="020B0500000000000000" pitchFamily="50" charset="-128"/>
              </a:rPr>
              <a:t>連合の神津会長</a:t>
            </a:r>
            <a:r>
              <a:rPr kumimoji="1" lang="ja-JP" altLang="en-US" sz="2400" dirty="0">
                <a:latin typeface="ＭＳ ゴシック" panose="020B0609070205080204" pitchFamily="49" charset="-128"/>
                <a:ea typeface="ＭＳ ゴシック" panose="020B0609070205080204" pitchFamily="49" charset="-128"/>
              </a:rPr>
              <a:t>（「連合白書」巻頭言）</a:t>
            </a:r>
            <a:br>
              <a:rPr kumimoji="1" lang="en-US" altLang="ja-JP" sz="2400" dirty="0">
                <a:latin typeface="ＭＳ ゴシック" panose="020B0609070205080204" pitchFamily="49" charset="-128"/>
                <a:ea typeface="ＭＳ ゴシック" panose="020B0609070205080204" pitchFamily="49" charset="-128"/>
              </a:rPr>
            </a:b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2B9A8B-C338-43BA-95F3-04F514086D1C}"/>
              </a:ext>
            </a:extLst>
          </p:cNvPr>
          <p:cNvSpPr>
            <a:spLocks noGrp="1"/>
          </p:cNvSpPr>
          <p:nvPr>
            <p:ph idx="1"/>
          </p:nvPr>
        </p:nvSpPr>
        <p:spPr>
          <a:xfrm>
            <a:off x="838200" y="1690689"/>
            <a:ext cx="10515600" cy="4657102"/>
          </a:xfrm>
        </p:spPr>
        <p:txBody>
          <a:bodyPr>
            <a:normAutofit/>
          </a:bodyPr>
          <a:lstStyle/>
          <a:p>
            <a:pPr marL="0" indent="0">
              <a:buNone/>
            </a:pPr>
            <a:r>
              <a:rPr kumimoji="1" lang="en-US" altLang="ja-JP" dirty="0">
                <a:latin typeface="ＭＳ ゴシック" panose="020B0609070205080204" pitchFamily="49" charset="-128"/>
                <a:ea typeface="ＭＳ ゴシック" panose="020B0609070205080204" pitchFamily="49" charset="-128"/>
              </a:rPr>
              <a:t>2019</a:t>
            </a:r>
            <a:r>
              <a:rPr kumimoji="1" lang="ja-JP" altLang="en-US" dirty="0">
                <a:latin typeface="ＭＳ ゴシック" panose="020B0609070205080204" pitchFamily="49" charset="-128"/>
                <a:ea typeface="ＭＳ ゴシック" panose="020B0609070205080204" pitchFamily="49" charset="-128"/>
              </a:rPr>
              <a:t>年春季生活闘争は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t>「賃上げ」の流れの拡大と「働きの価値に見合った水準」の</a:t>
            </a:r>
            <a:endParaRPr kumimoji="1" lang="en-US" altLang="ja-JP" dirty="0"/>
          </a:p>
          <a:p>
            <a:pPr marL="0" indent="0">
              <a:buNone/>
            </a:pPr>
            <a:r>
              <a:rPr lang="ja-JP" altLang="en-US" dirty="0"/>
              <a:t>　</a:t>
            </a:r>
            <a:r>
              <a:rPr kumimoji="1" lang="ja-JP" altLang="en-US" dirty="0"/>
              <a:t>追求を</a:t>
            </a:r>
            <a:endParaRPr kumimoji="1" lang="en-US" altLang="ja-JP" dirty="0"/>
          </a:p>
          <a:p>
            <a:r>
              <a:rPr lang="ja-JP" altLang="en-US" dirty="0"/>
              <a:t>「すべての労働者の立場にたった働き方」の見直しを</a:t>
            </a:r>
            <a:endParaRPr lang="en-US" altLang="ja-JP" dirty="0"/>
          </a:p>
          <a:p>
            <a:r>
              <a:rPr lang="ja-JP" altLang="en-US" dirty="0"/>
              <a:t>働く者・国民生活の底上げをはかるために果敢に闘おう</a:t>
            </a:r>
            <a:endParaRPr lang="en-US" altLang="ja-JP" dirty="0"/>
          </a:p>
          <a:p>
            <a:endParaRPr kumimoji="1" lang="en-US" altLang="ja-JP" dirty="0"/>
          </a:p>
          <a:p>
            <a:pPr marL="0" indent="0">
              <a:buNone/>
            </a:pPr>
            <a:r>
              <a:rPr lang="ja-JP" altLang="en-US" dirty="0"/>
              <a:t>賃金水準の重視　産別自決</a:t>
            </a:r>
            <a:r>
              <a:rPr lang="ja-JP" altLang="en-US" dirty="0">
                <a:latin typeface="ＭＳ 明朝" panose="02020609040205080304" pitchFamily="17" charset="-128"/>
                <a:ea typeface="ＭＳ 明朝" panose="02020609040205080304" pitchFamily="17" charset="-128"/>
              </a:rPr>
              <a:t>➡企業別自決</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要求額も妥結額も公表しない風潮</a:t>
            </a:r>
            <a:r>
              <a:rPr kumimoji="1" lang="ja-JP"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共闘の崩壊</a:t>
            </a:r>
            <a:endParaRPr lang="en-US" altLang="ja-JP" dirty="0">
              <a:latin typeface="ＭＳ 明朝" panose="02020609040205080304" pitchFamily="17" charset="-128"/>
              <a:ea typeface="ＭＳ 明朝" panose="02020609040205080304" pitchFamily="17" charset="-128"/>
            </a:endParaRPr>
          </a:p>
          <a:p>
            <a:endParaRPr kumimoji="1" lang="ja-JP" altLang="en-US" dirty="0"/>
          </a:p>
        </p:txBody>
      </p:sp>
    </p:spTree>
    <p:extLst>
      <p:ext uri="{BB962C8B-B14F-4D97-AF65-F5344CB8AC3E}">
        <p14:creationId xmlns:p14="http://schemas.microsoft.com/office/powerpoint/2010/main" val="9330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443FA-6038-4A35-ADFF-43F7518FBA38}"/>
              </a:ext>
            </a:extLst>
          </p:cNvPr>
          <p:cNvSpPr>
            <a:spLocks noGrp="1"/>
          </p:cNvSpPr>
          <p:nvPr>
            <p:ph type="title"/>
          </p:nvPr>
        </p:nvSpPr>
        <p:spPr>
          <a:xfrm>
            <a:off x="838200" y="365125"/>
            <a:ext cx="10515600" cy="1325563"/>
          </a:xfrm>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連合白書</a:t>
            </a:r>
          </a:p>
        </p:txBody>
      </p:sp>
      <p:sp>
        <p:nvSpPr>
          <p:cNvPr id="3" name="コンテンツ プレースホルダー 2">
            <a:extLst>
              <a:ext uri="{FF2B5EF4-FFF2-40B4-BE49-F238E27FC236}">
                <a16:creationId xmlns:a16="http://schemas.microsoft.com/office/drawing/2014/main" id="{9C142E59-34F8-445A-B95F-16B2D724EBC4}"/>
              </a:ext>
            </a:extLst>
          </p:cNvPr>
          <p:cNvSpPr>
            <a:spLocks noGrp="1"/>
          </p:cNvSpPr>
          <p:nvPr>
            <p:ph idx="1"/>
          </p:nvPr>
        </p:nvSpPr>
        <p:spPr>
          <a:xfrm>
            <a:off x="838200" y="1868557"/>
            <a:ext cx="10515600" cy="4624318"/>
          </a:xfrm>
        </p:spPr>
        <p:txBody>
          <a:bodyPr>
            <a:normAutofit fontScale="92500" lnSpcReduction="20000"/>
          </a:bodyPr>
          <a:lstStyle/>
          <a:p>
            <a:r>
              <a:rPr kumimoji="1" lang="ja-JP" altLang="en-US" dirty="0">
                <a:latin typeface="ＭＳ ゴシック" panose="020B0609070205080204" pitchFamily="49" charset="-128"/>
                <a:ea typeface="ＭＳ ゴシック" panose="020B0609070205080204" pitchFamily="49" charset="-128"/>
              </a:rPr>
              <a:t>格差には３つの側面</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t>　　企業規模間格差</a:t>
            </a:r>
            <a:endParaRPr lang="en-US" altLang="ja-JP" dirty="0"/>
          </a:p>
          <a:p>
            <a:pPr marL="0" indent="0">
              <a:buNone/>
            </a:pPr>
            <a:r>
              <a:rPr kumimoji="1" lang="ja-JP" altLang="en-US" dirty="0"/>
              <a:t>　　雇用形態間格差</a:t>
            </a:r>
            <a:endParaRPr kumimoji="1" lang="en-US" altLang="ja-JP" dirty="0"/>
          </a:p>
          <a:p>
            <a:pPr marL="0" indent="0">
              <a:buNone/>
            </a:pPr>
            <a:r>
              <a:rPr lang="ja-JP" altLang="en-US" dirty="0"/>
              <a:t>　　男女間格差</a:t>
            </a:r>
            <a:endParaRPr lang="en-US" altLang="ja-JP" dirty="0"/>
          </a:p>
          <a:p>
            <a:pPr marL="0" indent="0">
              <a:buNone/>
            </a:pPr>
            <a:r>
              <a:rPr lang="ja-JP" altLang="en-US" dirty="0"/>
              <a:t>　　　　　　　　　　（「地域間格差」が抜けている？）</a:t>
            </a:r>
            <a:endParaRPr lang="en-US" altLang="ja-JP" dirty="0"/>
          </a:p>
          <a:p>
            <a:pPr marL="0" indent="0">
              <a:buNone/>
            </a:pPr>
            <a:r>
              <a:rPr lang="ja-JP" altLang="en-US" dirty="0"/>
              <a:t>　</a:t>
            </a:r>
            <a:endParaRPr kumimoji="1" lang="en-US" altLang="ja-JP" dirty="0"/>
          </a:p>
          <a:p>
            <a:r>
              <a:rPr lang="ja-JP" altLang="en-US" dirty="0">
                <a:latin typeface="ＭＳ ゴシック" panose="020B0609070205080204" pitchFamily="49" charset="-128"/>
                <a:ea typeface="ＭＳ ゴシック" panose="020B0609070205080204" pitchFamily="49" charset="-128"/>
              </a:rPr>
              <a:t>賃金決定メカニズム＝賃上げの社会的波及</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t>　　法定最低賃金</a:t>
            </a:r>
            <a:endParaRPr lang="en-US" altLang="ja-JP" dirty="0"/>
          </a:p>
          <a:p>
            <a:pPr marL="0" indent="0">
              <a:buNone/>
            </a:pPr>
            <a:r>
              <a:rPr lang="ja-JP" altLang="en-US" dirty="0"/>
              <a:t>　　人事院勧告</a:t>
            </a:r>
            <a:endParaRPr lang="en-US" altLang="ja-JP" dirty="0"/>
          </a:p>
          <a:p>
            <a:pPr marL="0" indent="0">
              <a:buNone/>
            </a:pPr>
            <a:r>
              <a:rPr kumimoji="1" lang="ja-JP" altLang="en-US" dirty="0"/>
              <a:t>　</a:t>
            </a:r>
            <a:endParaRPr kumimoji="1" lang="en-US" altLang="ja-JP" dirty="0"/>
          </a:p>
          <a:p>
            <a:pPr marL="0" indent="0">
              <a:buNone/>
            </a:pPr>
            <a:r>
              <a:rPr lang="ja-JP" altLang="en-US" dirty="0"/>
              <a:t>　</a:t>
            </a:r>
            <a:endParaRPr lang="en-US" altLang="ja-JP" dirty="0"/>
          </a:p>
          <a:p>
            <a:pPr marL="0" indent="0">
              <a:buNone/>
            </a:pPr>
            <a:endParaRPr kumimoji="1" lang="ja-JP" altLang="en-US" dirty="0"/>
          </a:p>
        </p:txBody>
      </p:sp>
    </p:spTree>
    <p:extLst>
      <p:ext uri="{BB962C8B-B14F-4D97-AF65-F5344CB8AC3E}">
        <p14:creationId xmlns:p14="http://schemas.microsoft.com/office/powerpoint/2010/main" val="51733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C3083-D1AF-4461-95BE-18BA67C725F9}"/>
              </a:ext>
            </a:extLst>
          </p:cNvPr>
          <p:cNvSpPr>
            <a:spLocks noGrp="1"/>
          </p:cNvSpPr>
          <p:nvPr>
            <p:ph type="title"/>
          </p:nvPr>
        </p:nvSpPr>
        <p:spPr/>
        <p:txBody>
          <a:bodyPr>
            <a:normAutofit fontScale="90000"/>
          </a:bodyPr>
          <a:lstStyle/>
          <a:p>
            <a:r>
              <a:rPr kumimoji="1" lang="ja-JP" altLang="en-US" dirty="0">
                <a:latin typeface="ＤＦＧ華康ゴシック体NW5" panose="020B0500000000000000" pitchFamily="50" charset="-128"/>
                <a:ea typeface="ＤＦＧ華康ゴシック体NW5" panose="020B0500000000000000" pitchFamily="50" charset="-128"/>
              </a:rPr>
              <a:t>連合ビジョン</a:t>
            </a:r>
            <a:r>
              <a:rPr kumimoji="1" lang="ja-JP" altLang="en-US" sz="3600" dirty="0">
                <a:latin typeface="ＤＦＧ華康ゴシック体NW5" panose="020B0500000000000000" pitchFamily="50" charset="-128"/>
                <a:ea typeface="ＤＦＧ華康ゴシック体NW5" panose="020B0500000000000000" pitchFamily="50" charset="-128"/>
              </a:rPr>
              <a:t>（素案）</a:t>
            </a:r>
            <a:br>
              <a:rPr kumimoji="1" lang="en-US" altLang="ja-JP" sz="3600" dirty="0"/>
            </a:br>
            <a:r>
              <a:rPr kumimoji="1" lang="ja-JP" altLang="en-US" dirty="0"/>
              <a:t>　</a:t>
            </a:r>
            <a:r>
              <a:rPr kumimoji="1" lang="ja-JP" altLang="en-US" sz="3100" dirty="0">
                <a:latin typeface="ＭＳ ゴシック" panose="020B0609070205080204" pitchFamily="49" charset="-128"/>
                <a:ea typeface="ＭＳ ゴシック" panose="020B0609070205080204" pitchFamily="49" charset="-128"/>
              </a:rPr>
              <a:t>働くことを軸とする安心社会－まもる・つなぐ・生み出すー</a:t>
            </a:r>
          </a:p>
        </p:txBody>
      </p:sp>
      <p:sp>
        <p:nvSpPr>
          <p:cNvPr id="3" name="コンテンツ プレースホルダー 2">
            <a:extLst>
              <a:ext uri="{FF2B5EF4-FFF2-40B4-BE49-F238E27FC236}">
                <a16:creationId xmlns:a16="http://schemas.microsoft.com/office/drawing/2014/main" id="{A905F89A-DC7F-4230-AEC6-712245E99A25}"/>
              </a:ext>
            </a:extLst>
          </p:cNvPr>
          <p:cNvSpPr>
            <a:spLocks noGrp="1"/>
          </p:cNvSpPr>
          <p:nvPr>
            <p:ph idx="1"/>
          </p:nvPr>
        </p:nvSpPr>
        <p:spPr/>
        <p:txBody>
          <a:bodyPr/>
          <a:lstStyle/>
          <a:p>
            <a:pPr marL="0" indent="0">
              <a:buNone/>
            </a:pPr>
            <a:r>
              <a:rPr lang="ja-JP" altLang="ja-JP" dirty="0">
                <a:latin typeface="AR P丸ゴシック体M04" panose="020F0600000000000000" pitchFamily="50" charset="-128"/>
                <a:ea typeface="AR P丸ゴシック体M04" panose="020F0600000000000000" pitchFamily="50" charset="-128"/>
              </a:rPr>
              <a:t>＜連合がめざす社会像とは＞</a:t>
            </a:r>
            <a:r>
              <a:rPr lang="ja-JP" altLang="ja-JP" dirty="0"/>
              <a:t>　</a:t>
            </a:r>
            <a:endParaRPr lang="en-US" altLang="ja-JP" dirty="0"/>
          </a:p>
          <a:p>
            <a:pPr marL="0" indent="0">
              <a:buNone/>
            </a:pPr>
            <a:r>
              <a:rPr lang="ja-JP" altLang="en-US" dirty="0"/>
              <a:t>　</a:t>
            </a:r>
            <a:r>
              <a:rPr lang="ja-JP" altLang="ja-JP" dirty="0"/>
              <a:t>働くことに最も重要な価値を置き、誰もが公正な労働条件の下、多様な働き方を通じて社会に参加でき、社会的・経済的に自立することを軸とし、それを相互に支え合い、自己実現に挑戦できるセーフティネットが組み込まれている活力あふれる参加型社会である。加えて『持続可能性』と『包摂』を基底に置き、年齢や性別、障がいの有無、国籍などにかかわらず多様性を受け入れ、互いに認め合い、誰一人取り残せることのない社会、すなわち『つづく社会』『つづけたい社会』である</a:t>
            </a:r>
            <a:endParaRPr kumimoji="1" lang="ja-JP" altLang="en-US" dirty="0"/>
          </a:p>
        </p:txBody>
      </p:sp>
    </p:spTree>
    <p:extLst>
      <p:ext uri="{BB962C8B-B14F-4D97-AF65-F5344CB8AC3E}">
        <p14:creationId xmlns:p14="http://schemas.microsoft.com/office/powerpoint/2010/main" val="202302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7C5DE-B30B-4F8E-864E-9933982509E9}"/>
              </a:ext>
            </a:extLst>
          </p:cNvPr>
          <p:cNvSpPr>
            <a:spLocks noGrp="1"/>
          </p:cNvSpPr>
          <p:nvPr>
            <p:ph type="title"/>
          </p:nvPr>
        </p:nvSpPr>
        <p:spPr/>
        <p:txBody>
          <a:bodyPr/>
          <a:lstStyle/>
          <a:p>
            <a:r>
              <a:rPr lang="ja-JP" altLang="en-US" dirty="0">
                <a:latin typeface="ＤＦＧ華康ゴシック体NW5" panose="020B0500000000000000" pitchFamily="50" charset="-128"/>
                <a:ea typeface="ＤＦＧ華康ゴシック体NW5" panose="020B0500000000000000" pitchFamily="50" charset="-128"/>
              </a:rPr>
              <a:t>連合ビジョン</a:t>
            </a:r>
            <a:r>
              <a:rPr lang="ja-JP" altLang="en-US" sz="3200" dirty="0">
                <a:latin typeface="ＤＦＧ華康ゴシック体NW5" panose="020B0500000000000000" pitchFamily="50" charset="-128"/>
                <a:ea typeface="ＤＦＧ華康ゴシック体NW5" panose="020B0500000000000000" pitchFamily="50" charset="-128"/>
              </a:rPr>
              <a:t>（素案）</a:t>
            </a:r>
            <a:r>
              <a:rPr lang="ja-JP" altLang="en-US" dirty="0">
                <a:latin typeface="ＤＦＧ華康ゴシック体NW5" panose="020B0500000000000000" pitchFamily="50" charset="-128"/>
                <a:ea typeface="ＤＦＧ華康ゴシック体NW5" panose="020B0500000000000000" pitchFamily="50" charset="-128"/>
              </a:rPr>
              <a:t>をどう読むか</a:t>
            </a:r>
            <a:endParaRPr kumimoji="1" lang="ja-JP" altLang="en-US" dirty="0">
              <a:latin typeface="ＤＦＧ華康ゴシック体NW5" panose="020B0500000000000000" pitchFamily="50" charset="-128"/>
              <a:ea typeface="ＤＦＧ華康ゴシック体NW5" panose="020B0500000000000000" pitchFamily="50" charset="-128"/>
            </a:endParaRPr>
          </a:p>
        </p:txBody>
      </p:sp>
      <p:sp>
        <p:nvSpPr>
          <p:cNvPr id="3" name="コンテンツ プレースホルダー 2">
            <a:extLst>
              <a:ext uri="{FF2B5EF4-FFF2-40B4-BE49-F238E27FC236}">
                <a16:creationId xmlns:a16="http://schemas.microsoft.com/office/drawing/2014/main" id="{A8BE19FF-448D-434B-851E-75C64402D070}"/>
              </a:ext>
            </a:extLst>
          </p:cNvPr>
          <p:cNvSpPr>
            <a:spLocks noGrp="1"/>
          </p:cNvSpPr>
          <p:nvPr>
            <p:ph idx="1"/>
          </p:nvPr>
        </p:nvSpPr>
        <p:spPr/>
        <p:txBody>
          <a:bodyPr/>
          <a:lstStyle/>
          <a:p>
            <a:pPr marL="0" indent="0">
              <a:buNone/>
            </a:pPr>
            <a:r>
              <a:rPr kumimoji="1" lang="ja-JP" altLang="en-US" dirty="0"/>
              <a:t>　「働き方改革」法案を成立させた自信作</a:t>
            </a:r>
            <a:endParaRPr kumimoji="1" lang="en-US" altLang="ja-JP" dirty="0"/>
          </a:p>
          <a:p>
            <a:endParaRPr lang="en-US" altLang="ja-JP" dirty="0"/>
          </a:p>
          <a:p>
            <a:r>
              <a:rPr kumimoji="1" lang="ja-JP" altLang="en-US" dirty="0"/>
              <a:t>連合評価委員会の提言に関する総括なし</a:t>
            </a:r>
            <a:endParaRPr kumimoji="1" lang="en-US" altLang="ja-JP" dirty="0"/>
          </a:p>
          <a:p>
            <a:r>
              <a:rPr lang="ja-JP" altLang="en-US" dirty="0"/>
              <a:t>「非正規労働者」という言葉は連合として使わない</a:t>
            </a:r>
            <a:endParaRPr lang="en-US" altLang="ja-JP" dirty="0"/>
          </a:p>
          <a:p>
            <a:r>
              <a:rPr kumimoji="1" lang="ja-JP" altLang="en-US" dirty="0"/>
              <a:t>「働き方改革」法案成立は連合の成果</a:t>
            </a:r>
            <a:endParaRPr kumimoji="1" lang="en-US" altLang="ja-JP" dirty="0"/>
          </a:p>
          <a:p>
            <a:r>
              <a:rPr lang="en-US" altLang="ja-JP" dirty="0"/>
              <a:t>AI</a:t>
            </a:r>
            <a:r>
              <a:rPr lang="ja-JP" altLang="en-US" dirty="0" err="1"/>
              <a:t>、</a:t>
            </a:r>
            <a:r>
              <a:rPr lang="en-US" altLang="ja-JP" dirty="0"/>
              <a:t>IoT</a:t>
            </a:r>
            <a:r>
              <a:rPr lang="ja-JP" altLang="en-US" dirty="0"/>
              <a:t>等の新しい時代に「生産性三原則」運動を前進させる</a:t>
            </a:r>
            <a:endParaRPr kumimoji="1" lang="ja-JP" altLang="en-US" dirty="0"/>
          </a:p>
        </p:txBody>
      </p:sp>
    </p:spTree>
    <p:extLst>
      <p:ext uri="{BB962C8B-B14F-4D97-AF65-F5344CB8AC3E}">
        <p14:creationId xmlns:p14="http://schemas.microsoft.com/office/powerpoint/2010/main" val="134239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0DFA92-1325-4195-BE6E-82556C344519}"/>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生産性三原則</a:t>
            </a:r>
          </a:p>
        </p:txBody>
      </p:sp>
      <p:sp>
        <p:nvSpPr>
          <p:cNvPr id="3" name="コンテンツ プレースホルダー 2">
            <a:extLst>
              <a:ext uri="{FF2B5EF4-FFF2-40B4-BE49-F238E27FC236}">
                <a16:creationId xmlns:a16="http://schemas.microsoft.com/office/drawing/2014/main" id="{C43C4843-E5CC-42F5-9460-910DC2759D65}"/>
              </a:ext>
            </a:extLst>
          </p:cNvPr>
          <p:cNvSpPr>
            <a:spLocks noGrp="1"/>
          </p:cNvSpPr>
          <p:nvPr>
            <p:ph idx="1"/>
          </p:nvPr>
        </p:nvSpPr>
        <p:spPr>
          <a:xfrm>
            <a:off x="838200" y="1690688"/>
            <a:ext cx="10515600" cy="4683608"/>
          </a:xfrm>
        </p:spPr>
        <p:txBody>
          <a:bodyPr>
            <a:normAutofit/>
          </a:bodyPr>
          <a:lstStyle/>
          <a:p>
            <a:pPr marL="0" indent="0">
              <a:buNone/>
            </a:pPr>
            <a:r>
              <a:rPr kumimoji="1" lang="ja-JP" altLang="en-US" dirty="0">
                <a:latin typeface="ＭＳ 明朝" panose="02020609040205080304" pitchFamily="17" charset="-128"/>
                <a:ea typeface="ＭＳ 明朝" panose="02020609040205080304" pitchFamily="17" charset="-128"/>
              </a:rPr>
              <a:t>➀</a:t>
            </a:r>
            <a:r>
              <a:rPr kumimoji="1" lang="ja-JP" altLang="en-US" dirty="0">
                <a:latin typeface="ＭＳ ゴシック" panose="020B0609070205080204" pitchFamily="49" charset="-128"/>
                <a:ea typeface="ＭＳ ゴシック" panose="020B0609070205080204" pitchFamily="49" charset="-128"/>
              </a:rPr>
              <a:t>雇用の維持・拡大</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明朝" panose="02020609040205080304" pitchFamily="17" charset="-128"/>
                <a:ea typeface="ＭＳ 明朝" panose="02020609040205080304" pitchFamily="17" charset="-128"/>
              </a:rPr>
              <a:t>　生産性の向上は、究極において雇用を増大するものであるが、過渡的な過剰人員に対しては、国民経済的観点に立って能う限り配置転換その他のより、失業を防止するよう官民協力して適切な措置を適切な措置を講ずるものとする。</a:t>
            </a:r>
            <a:endParaRPr lang="en-US" altLang="ja-JP" sz="2400"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➁</a:t>
            </a:r>
            <a:r>
              <a:rPr lang="ja-JP" altLang="en-US" dirty="0">
                <a:latin typeface="ＭＳ ゴシック" panose="020B0609070205080204" pitchFamily="49" charset="-128"/>
                <a:ea typeface="ＭＳ ゴシック" panose="020B0609070205080204" pitchFamily="49" charset="-128"/>
              </a:rPr>
              <a:t>労使の協力と協議</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明朝" panose="02020609040205080304" pitchFamily="17" charset="-128"/>
                <a:ea typeface="ＭＳ 明朝" panose="02020609040205080304" pitchFamily="17" charset="-128"/>
              </a:rPr>
              <a:t>　生産性向上のための具体的な方法については、各企業の実情に即し、労使が協力してこれを研究し、協議するものとする。</a:t>
            </a:r>
            <a:endParaRPr lang="en-US" altLang="ja-JP" sz="2400" dirty="0">
              <a:latin typeface="ＭＳ 明朝" panose="02020609040205080304" pitchFamily="17" charset="-128"/>
              <a:ea typeface="ＭＳ 明朝" panose="02020609040205080304" pitchFamily="17" charset="-128"/>
            </a:endParaRPr>
          </a:p>
          <a:p>
            <a:pPr marL="0" indent="0">
              <a:buNone/>
            </a:pPr>
            <a:r>
              <a:rPr lang="ja-JP" altLang="ja-JP" dirty="0">
                <a:latin typeface="ＭＳ 明朝" panose="02020609040205080304" pitchFamily="17" charset="-128"/>
                <a:ea typeface="ＭＳ 明朝" panose="02020609040205080304" pitchFamily="17" charset="-128"/>
              </a:rPr>
              <a:t>➂</a:t>
            </a:r>
            <a:r>
              <a:rPr lang="ja-JP" altLang="en-US" dirty="0">
                <a:latin typeface="ＭＳ ゴシック" panose="020B0609070205080204" pitchFamily="49" charset="-128"/>
                <a:ea typeface="ＭＳ ゴシック" panose="020B0609070205080204" pitchFamily="49" charset="-128"/>
              </a:rPr>
              <a:t>成果の公正な配分</a:t>
            </a:r>
            <a:endParaRPr lang="en-US" altLang="ja-JP" dirty="0">
              <a:latin typeface="ＭＳ ゴシック" panose="020B0609070205080204" pitchFamily="49" charset="-128"/>
              <a:ea typeface="ＭＳ ゴシック" panose="020B0609070205080204" pitchFamily="49" charset="-128"/>
            </a:endParaRPr>
          </a:p>
          <a:p>
            <a:pPr marL="0" indent="0">
              <a:buNone/>
            </a:pPr>
            <a:r>
              <a:rPr kumimoji="1" lang="ja-JP" altLang="en-US" sz="2400" dirty="0"/>
              <a:t>　生産性向上の諸成果は、経営者、労働者および消費者に、国民経済の実情に応じて公正に配分されるものとする。</a:t>
            </a:r>
          </a:p>
        </p:txBody>
      </p:sp>
    </p:spTree>
    <p:extLst>
      <p:ext uri="{BB962C8B-B14F-4D97-AF65-F5344CB8AC3E}">
        <p14:creationId xmlns:p14="http://schemas.microsoft.com/office/powerpoint/2010/main" val="4462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FEC397-A102-4CD0-98A5-B57B0D8DD412}"/>
              </a:ext>
            </a:extLst>
          </p:cNvPr>
          <p:cNvSpPr>
            <a:spLocks noGrp="1"/>
          </p:cNvSpPr>
          <p:nvPr>
            <p:ph type="title"/>
          </p:nvPr>
        </p:nvSpPr>
        <p:spPr/>
        <p:txBody>
          <a:bodyPr>
            <a:normAutofit/>
          </a:bodyPr>
          <a:lstStyle/>
          <a:p>
            <a:r>
              <a:rPr kumimoji="1" lang="ja-JP" altLang="en-US" sz="4000" dirty="0">
                <a:latin typeface="ＤＦＧ華康ゴシック体NW5" panose="020B0500000000000000" pitchFamily="50" charset="-128"/>
                <a:ea typeface="ＤＦＧ華康ゴシック体NW5" panose="020B0500000000000000" pitchFamily="50" charset="-128"/>
              </a:rPr>
              <a:t>「生産性三原則」の意義を社会全体に広げる</a:t>
            </a:r>
          </a:p>
        </p:txBody>
      </p:sp>
      <p:sp>
        <p:nvSpPr>
          <p:cNvPr id="3" name="コンテンツ プレースホルダー 2">
            <a:extLst>
              <a:ext uri="{FF2B5EF4-FFF2-40B4-BE49-F238E27FC236}">
                <a16:creationId xmlns:a16="http://schemas.microsoft.com/office/drawing/2014/main" id="{81C9BF0A-58DC-47C9-B046-0E6784BF9A7E}"/>
              </a:ext>
            </a:extLst>
          </p:cNvPr>
          <p:cNvSpPr>
            <a:spLocks noGrp="1"/>
          </p:cNvSpPr>
          <p:nvPr>
            <p:ph idx="1"/>
          </p:nvPr>
        </p:nvSpPr>
        <p:spPr>
          <a:xfrm>
            <a:off x="838200" y="1690689"/>
            <a:ext cx="10515600" cy="4074008"/>
          </a:xfrm>
        </p:spPr>
        <p:txBody>
          <a:bodyPr>
            <a:normAutofit lnSpcReduction="10000"/>
          </a:bodyPr>
          <a:lstStyle/>
          <a:p>
            <a:r>
              <a:rPr kumimoji="1" lang="ja-JP" altLang="en-US" dirty="0"/>
              <a:t>資本に見放されていた「生産性三原則」（</a:t>
            </a:r>
            <a:r>
              <a:rPr kumimoji="1" lang="en-US" altLang="ja-JP" dirty="0"/>
              <a:t>2000</a:t>
            </a:r>
            <a:r>
              <a:rPr kumimoji="1" lang="ja-JP" altLang="en-US" dirty="0"/>
              <a:t>年代）</a:t>
            </a:r>
            <a:endParaRPr kumimoji="1" lang="en-US" altLang="ja-JP" dirty="0"/>
          </a:p>
          <a:p>
            <a:pPr marL="0" indent="0">
              <a:buNone/>
            </a:pPr>
            <a:r>
              <a:rPr lang="ja-JP" altLang="en-US" dirty="0"/>
              <a:t>　　従業員重視ではなく株主重視</a:t>
            </a:r>
            <a:endParaRPr lang="en-US" altLang="ja-JP" dirty="0"/>
          </a:p>
          <a:p>
            <a:pPr marL="0" indent="0">
              <a:buNone/>
            </a:pPr>
            <a:r>
              <a:rPr kumimoji="1" lang="ja-JP" altLang="en-US" dirty="0"/>
              <a:t>　　企業利益は株価や為替</a:t>
            </a:r>
            <a:r>
              <a:rPr lang="ja-JP" altLang="en-US" dirty="0"/>
              <a:t>＝</a:t>
            </a:r>
            <a:r>
              <a:rPr kumimoji="1" lang="ja-JP" altLang="en-US" dirty="0"/>
              <a:t>金融資産重視のカジノ経済</a:t>
            </a:r>
            <a:endParaRPr kumimoji="1" lang="en-US" altLang="ja-JP" dirty="0"/>
          </a:p>
          <a:p>
            <a:pPr marL="0" indent="0">
              <a:buNone/>
            </a:pPr>
            <a:r>
              <a:rPr kumimoji="1" lang="ja-JP" altLang="en-US" dirty="0"/>
              <a:t>　　サービス産業従事者の拡大</a:t>
            </a:r>
            <a:endParaRPr kumimoji="1" lang="en-US" altLang="ja-JP" dirty="0"/>
          </a:p>
          <a:p>
            <a:pPr marL="0" indent="0">
              <a:buNone/>
            </a:pPr>
            <a:endParaRPr kumimoji="1" lang="en-US" altLang="ja-JP" dirty="0"/>
          </a:p>
          <a:p>
            <a:r>
              <a:rPr lang="ja-JP" altLang="en-US" dirty="0"/>
              <a:t>わ</a:t>
            </a:r>
            <a:r>
              <a:rPr kumimoji="1" lang="ja-JP" altLang="en-US" dirty="0"/>
              <a:t>が国における賃金決定メカニズムとしての春季生活闘争の根幹にある「生産性三原則」の意義を確認し、すべての働く者・国民の生活の底上げをはかるために「生産性三原則」の意義を社会全体に広げていこう！（連合白書）</a:t>
            </a:r>
          </a:p>
        </p:txBody>
      </p:sp>
    </p:spTree>
    <p:extLst>
      <p:ext uri="{BB962C8B-B14F-4D97-AF65-F5344CB8AC3E}">
        <p14:creationId xmlns:p14="http://schemas.microsoft.com/office/powerpoint/2010/main" val="46084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917F3B-214C-4885-AD9C-D77A0432DC70}"/>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日経連の中西会長</a:t>
            </a:r>
            <a:r>
              <a:rPr kumimoji="1" lang="ja-JP" altLang="en-US" sz="2400" dirty="0">
                <a:latin typeface="ＭＳ ゴシック" panose="020B0609070205080204" pitchFamily="49" charset="-128"/>
                <a:ea typeface="ＭＳ ゴシック" panose="020B0609070205080204" pitchFamily="49" charset="-128"/>
              </a:rPr>
              <a:t>（「経営労働政策特別委員会報告」序文）</a:t>
            </a:r>
          </a:p>
        </p:txBody>
      </p:sp>
      <p:sp>
        <p:nvSpPr>
          <p:cNvPr id="3" name="コンテンツ プレースホルダー 2">
            <a:extLst>
              <a:ext uri="{FF2B5EF4-FFF2-40B4-BE49-F238E27FC236}">
                <a16:creationId xmlns:a16="http://schemas.microsoft.com/office/drawing/2014/main" id="{FA053D79-D774-46A0-B6F7-FC40C5296F69}"/>
              </a:ext>
            </a:extLst>
          </p:cNvPr>
          <p:cNvSpPr>
            <a:spLocks noGrp="1"/>
          </p:cNvSpPr>
          <p:nvPr>
            <p:ph idx="1"/>
          </p:nvPr>
        </p:nvSpPr>
        <p:spPr/>
        <p:txBody>
          <a:bodyPr/>
          <a:lstStyle/>
          <a:p>
            <a:r>
              <a:rPr kumimoji="1" lang="ja-JP" altLang="en-US" dirty="0"/>
              <a:t>「デジタル革新」による新たな価値を創造する社会</a:t>
            </a:r>
            <a:r>
              <a:rPr lang="ja-JP" altLang="en-US" dirty="0"/>
              <a:t>「</a:t>
            </a:r>
            <a:r>
              <a:rPr kumimoji="1" lang="en-US" altLang="ja-JP" dirty="0"/>
              <a:t>Society5.0 for SDGs</a:t>
            </a:r>
            <a:r>
              <a:rPr kumimoji="1" lang="ja-JP" altLang="en-US" dirty="0"/>
              <a:t>」をめざす</a:t>
            </a:r>
            <a:endParaRPr kumimoji="1" lang="en-US" altLang="ja-JP" dirty="0"/>
          </a:p>
          <a:p>
            <a:r>
              <a:rPr lang="ja-JP" altLang="en-US" dirty="0"/>
              <a:t>年齢や性別、国籍など様々な属性の人材が、知識や能力、経験を活かし、働きがいを感じながら、協働することができる職場環境の整備</a:t>
            </a:r>
            <a:r>
              <a:rPr lang="ja-JP" altLang="en-US" dirty="0">
                <a:latin typeface="ＭＳ 明朝" panose="02020609040205080304" pitchFamily="17" charset="-128"/>
                <a:ea typeface="ＭＳ 明朝" panose="02020609040205080304" pitchFamily="17" charset="-128"/>
              </a:rPr>
              <a:t>➞イノベーションの創造</a:t>
            </a:r>
            <a:endParaRPr lang="en-US" altLang="ja-JP" dirty="0"/>
          </a:p>
          <a:p>
            <a:r>
              <a:rPr kumimoji="1" lang="ja-JP" altLang="en-US" dirty="0"/>
              <a:t>「デジタル革新」は時間や場所など労働における様々な制約から働き手を解き放つ大きな可能性を秘めている</a:t>
            </a:r>
            <a:endParaRPr kumimoji="1" lang="en-US" altLang="ja-JP" dirty="0"/>
          </a:p>
          <a:p>
            <a:r>
              <a:rPr lang="ja-JP" altLang="en-US" dirty="0"/>
              <a:t>働き方が多様化する中で、新たな価値の創造に寄与する働き手に対して、働いた時間の長さではなく、担っている仕事や役割、貢献度を適正に評価し、処遇に反映する</a:t>
            </a:r>
            <a:endParaRPr lang="en-US" altLang="ja-JP" dirty="0"/>
          </a:p>
        </p:txBody>
      </p:sp>
    </p:spTree>
    <p:extLst>
      <p:ext uri="{BB962C8B-B14F-4D97-AF65-F5344CB8AC3E}">
        <p14:creationId xmlns:p14="http://schemas.microsoft.com/office/powerpoint/2010/main" val="186189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FB477-22E4-41C3-84F8-6D25BDB9B903}"/>
              </a:ext>
            </a:extLst>
          </p:cNvPr>
          <p:cNvSpPr>
            <a:spLocks noGrp="1"/>
          </p:cNvSpPr>
          <p:nvPr>
            <p:ph type="title"/>
          </p:nvPr>
        </p:nvSpPr>
        <p:spPr>
          <a:xfrm>
            <a:off x="838200" y="365126"/>
            <a:ext cx="10515600" cy="774562"/>
          </a:xfrm>
        </p:spPr>
        <p:txBody>
          <a:bodyPr/>
          <a:lstStyle/>
          <a:p>
            <a:r>
              <a:rPr kumimoji="1" lang="en-US" altLang="ja-JP" dirty="0">
                <a:latin typeface="ＤＦＧ華康ゴシック体NW5" panose="020B0500000000000000" pitchFamily="50" charset="-128"/>
                <a:ea typeface="ＤＦＧ華康ゴシック体NW5" panose="020B0500000000000000" pitchFamily="50" charset="-128"/>
              </a:rPr>
              <a:t>Society</a:t>
            </a:r>
            <a:r>
              <a:rPr kumimoji="1" lang="ja-JP" altLang="en-US" dirty="0">
                <a:latin typeface="ＤＦＧ華康ゴシック体NW5" panose="020B0500000000000000" pitchFamily="50" charset="-128"/>
                <a:ea typeface="ＤＦＧ華康ゴシック体NW5" panose="020B0500000000000000" pitchFamily="50" charset="-128"/>
              </a:rPr>
              <a:t> </a:t>
            </a:r>
            <a:r>
              <a:rPr kumimoji="1" lang="en-US" altLang="ja-JP" dirty="0">
                <a:latin typeface="ＤＦＧ華康ゴシック体NW5" panose="020B0500000000000000" pitchFamily="50" charset="-128"/>
                <a:ea typeface="ＤＦＧ華康ゴシック体NW5" panose="020B0500000000000000" pitchFamily="50" charset="-128"/>
              </a:rPr>
              <a:t>5.0</a:t>
            </a:r>
            <a:endParaRPr kumimoji="1" lang="ja-JP" altLang="en-US" dirty="0">
              <a:latin typeface="ＤＦＧ華康ゴシック体NW5" panose="020B0500000000000000" pitchFamily="50" charset="-128"/>
              <a:ea typeface="ＤＦＧ華康ゴシック体NW5" panose="020B0500000000000000" pitchFamily="50" charset="-128"/>
            </a:endParaRPr>
          </a:p>
        </p:txBody>
      </p:sp>
      <p:pic>
        <p:nvPicPr>
          <p:cNvPr id="5" name="コンテンツ プレースホルダー 4">
            <a:extLst>
              <a:ext uri="{FF2B5EF4-FFF2-40B4-BE49-F238E27FC236}">
                <a16:creationId xmlns:a16="http://schemas.microsoft.com/office/drawing/2014/main" id="{DE4A59E6-3E11-4B61-BB13-EABFBCD10B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226" y="1139688"/>
            <a:ext cx="8759687" cy="5353187"/>
          </a:xfrm>
        </p:spPr>
      </p:pic>
    </p:spTree>
    <p:extLst>
      <p:ext uri="{BB962C8B-B14F-4D97-AF65-F5344CB8AC3E}">
        <p14:creationId xmlns:p14="http://schemas.microsoft.com/office/powerpoint/2010/main" val="150262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C1B93-9D6B-4FEE-898D-B6CAD34BFBE0}"/>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今年は大きな変化の年</a:t>
            </a:r>
          </a:p>
        </p:txBody>
      </p:sp>
      <p:sp>
        <p:nvSpPr>
          <p:cNvPr id="3" name="コンテンツ プレースホルダー 2">
            <a:extLst>
              <a:ext uri="{FF2B5EF4-FFF2-40B4-BE49-F238E27FC236}">
                <a16:creationId xmlns:a16="http://schemas.microsoft.com/office/drawing/2014/main" id="{43F01E21-C0A9-4300-9A32-C802BAEDF7B8}"/>
              </a:ext>
            </a:extLst>
          </p:cNvPr>
          <p:cNvSpPr>
            <a:spLocks noGrp="1"/>
          </p:cNvSpPr>
          <p:nvPr>
            <p:ph idx="1"/>
          </p:nvPr>
        </p:nvSpPr>
        <p:spPr/>
        <p:txBody>
          <a:bodyPr/>
          <a:lstStyle/>
          <a:p>
            <a:r>
              <a:rPr kumimoji="1" lang="ja-JP" altLang="en-US" dirty="0"/>
              <a:t>亥年</a:t>
            </a:r>
            <a:endParaRPr kumimoji="1" lang="en-US" altLang="ja-JP" dirty="0"/>
          </a:p>
          <a:p>
            <a:r>
              <a:rPr lang="ja-JP" altLang="en-US" dirty="0"/>
              <a:t>「働き方改革」法の施行</a:t>
            </a:r>
            <a:endParaRPr lang="en-US" altLang="ja-JP" dirty="0"/>
          </a:p>
          <a:p>
            <a:pPr marL="0" indent="0">
              <a:buNone/>
            </a:pPr>
            <a:r>
              <a:rPr lang="ja-JP" altLang="en-US" dirty="0"/>
              <a:t>　　　連合の春季生活闘争方針の変化</a:t>
            </a:r>
            <a:endParaRPr lang="en-US" altLang="ja-JP" dirty="0"/>
          </a:p>
          <a:p>
            <a:r>
              <a:rPr lang="ja-JP" altLang="en-US" dirty="0"/>
              <a:t>選挙の年　</a:t>
            </a:r>
            <a:r>
              <a:rPr lang="en-US" altLang="ja-JP" dirty="0"/>
              <a:t>4</a:t>
            </a:r>
            <a:r>
              <a:rPr lang="ja-JP" altLang="en-US" dirty="0"/>
              <a:t>月統一自治体選挙、</a:t>
            </a:r>
            <a:r>
              <a:rPr lang="en-US" altLang="ja-JP" dirty="0"/>
              <a:t>7</a:t>
            </a:r>
            <a:r>
              <a:rPr lang="ja-JP" altLang="en-US" dirty="0"/>
              <a:t>月参議院選挙</a:t>
            </a:r>
            <a:endParaRPr lang="en-US" altLang="ja-JP" dirty="0"/>
          </a:p>
          <a:p>
            <a:r>
              <a:rPr lang="en-US" altLang="ja-JP" dirty="0"/>
              <a:t>10</a:t>
            </a:r>
            <a:r>
              <a:rPr lang="ja-JP" altLang="en-US" dirty="0"/>
              <a:t>月消費税率の引き上げ</a:t>
            </a:r>
            <a:endParaRPr lang="en-US" altLang="ja-JP" dirty="0"/>
          </a:p>
          <a:p>
            <a:r>
              <a:rPr lang="en-US" altLang="ja-JP" dirty="0"/>
              <a:t>9</a:t>
            </a:r>
            <a:r>
              <a:rPr lang="ja-JP" altLang="en-US" dirty="0"/>
              <a:t>条改憲・憲法改悪</a:t>
            </a:r>
            <a:endParaRPr lang="en-US" altLang="ja-JP" dirty="0"/>
          </a:p>
          <a:p>
            <a:endParaRPr kumimoji="1" lang="ja-JP" altLang="en-US" dirty="0"/>
          </a:p>
        </p:txBody>
      </p:sp>
    </p:spTree>
    <p:extLst>
      <p:ext uri="{BB962C8B-B14F-4D97-AF65-F5344CB8AC3E}">
        <p14:creationId xmlns:p14="http://schemas.microsoft.com/office/powerpoint/2010/main" val="100815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573D2-B94E-4B96-88AB-4AF850ECF60B}"/>
              </a:ext>
            </a:extLst>
          </p:cNvPr>
          <p:cNvSpPr>
            <a:spLocks noGrp="1"/>
          </p:cNvSpPr>
          <p:nvPr>
            <p:ph type="title"/>
          </p:nvPr>
        </p:nvSpPr>
        <p:spPr>
          <a:xfrm>
            <a:off x="838200" y="365126"/>
            <a:ext cx="10174357" cy="695048"/>
          </a:xfrm>
        </p:spPr>
        <p:txBody>
          <a:bodyPr>
            <a:noAutofit/>
          </a:bodyPr>
          <a:lstStyle/>
          <a:p>
            <a:r>
              <a:rPr kumimoji="1" lang="ja-JP" altLang="en-US" sz="4000" dirty="0">
                <a:latin typeface="ＤＦＧ華康ゴシック体NW5" panose="020B0500000000000000" pitchFamily="50" charset="-128"/>
                <a:ea typeface="ＤＦＧ華康ゴシック体NW5" panose="020B0500000000000000" pitchFamily="50" charset="-128"/>
              </a:rPr>
              <a:t>国連</a:t>
            </a:r>
            <a:r>
              <a:rPr kumimoji="1" lang="en-US" altLang="ja-JP" sz="4000" dirty="0">
                <a:latin typeface="ＤＦＧ華康ゴシック体NW5" panose="020B0500000000000000" pitchFamily="50" charset="-128"/>
                <a:ea typeface="ＤＦＧ華康ゴシック体NW5" panose="020B0500000000000000" pitchFamily="50" charset="-128"/>
              </a:rPr>
              <a:t>SDG</a:t>
            </a:r>
            <a:r>
              <a:rPr kumimoji="1" lang="ja-JP" altLang="en-US" sz="4000" dirty="0">
                <a:latin typeface="ＤＦＧ華康ゴシック体NW5" panose="020B0500000000000000" pitchFamily="50" charset="-128"/>
                <a:ea typeface="ＤＦＧ華康ゴシック体NW5" panose="020B0500000000000000" pitchFamily="50" charset="-128"/>
              </a:rPr>
              <a:t>ｓ（持続可能な開発目標）</a:t>
            </a:r>
          </a:p>
        </p:txBody>
      </p:sp>
      <p:pic>
        <p:nvPicPr>
          <p:cNvPr id="8" name="コンテンツ プレースホルダー 7">
            <a:extLst>
              <a:ext uri="{FF2B5EF4-FFF2-40B4-BE49-F238E27FC236}">
                <a16:creationId xmlns:a16="http://schemas.microsoft.com/office/drawing/2014/main" id="{857693AC-1828-4462-B516-2547308C1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739" y="954158"/>
            <a:ext cx="8812695" cy="5420138"/>
          </a:xfrm>
        </p:spPr>
      </p:pic>
    </p:spTree>
    <p:extLst>
      <p:ext uri="{BB962C8B-B14F-4D97-AF65-F5344CB8AC3E}">
        <p14:creationId xmlns:p14="http://schemas.microsoft.com/office/powerpoint/2010/main" val="181031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78AB94-C6C3-4938-B162-A40121F00C3B}"/>
              </a:ext>
            </a:extLst>
          </p:cNvPr>
          <p:cNvSpPr>
            <a:spLocks noGrp="1"/>
          </p:cNvSpPr>
          <p:nvPr>
            <p:ph type="title"/>
          </p:nvPr>
        </p:nvSpPr>
        <p:spPr/>
        <p:txBody>
          <a:bodyPr/>
          <a:lstStyle/>
          <a:p>
            <a:r>
              <a:rPr lang="ja-JP" altLang="en-US" dirty="0">
                <a:latin typeface="ＤＦＧ華康ゴシック体NW5" panose="020B0500000000000000" pitchFamily="50" charset="-128"/>
                <a:ea typeface="ＤＦＧ華康ゴシック体NW5" panose="020B0500000000000000" pitchFamily="50" charset="-128"/>
              </a:rPr>
              <a:t>１８</a:t>
            </a:r>
            <a:r>
              <a:rPr kumimoji="1" lang="ja-JP" altLang="en-US" dirty="0">
                <a:latin typeface="ＤＦＧ華康ゴシック体NW5" panose="020B0500000000000000" pitchFamily="50" charset="-128"/>
                <a:ea typeface="ＤＦＧ華康ゴシック体NW5" panose="020B0500000000000000" pitchFamily="50" charset="-128"/>
              </a:rPr>
              <a:t>春闘の全国キャラバン</a:t>
            </a:r>
          </a:p>
        </p:txBody>
      </p:sp>
      <p:sp>
        <p:nvSpPr>
          <p:cNvPr id="3" name="コンテンツ プレースホルダー 2">
            <a:extLst>
              <a:ext uri="{FF2B5EF4-FFF2-40B4-BE49-F238E27FC236}">
                <a16:creationId xmlns:a16="http://schemas.microsoft.com/office/drawing/2014/main" id="{4D2C4360-D13F-46DF-98D2-626B3A1BA271}"/>
              </a:ext>
            </a:extLst>
          </p:cNvPr>
          <p:cNvSpPr>
            <a:spLocks noGrp="1"/>
          </p:cNvSpPr>
          <p:nvPr>
            <p:ph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労働法制改悪反対実行委員会</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t>　　「働き方改革」法案に反対</a:t>
            </a:r>
            <a:endParaRPr lang="en-US" altLang="ja-JP" dirty="0"/>
          </a:p>
          <a:p>
            <a:pPr marL="0" indent="0">
              <a:buNone/>
            </a:pPr>
            <a:r>
              <a:rPr kumimoji="1" lang="ja-JP" altLang="en-US" dirty="0"/>
              <a:t>　　「</a:t>
            </a:r>
            <a:r>
              <a:rPr kumimoji="1" lang="en-US" altLang="ja-JP" dirty="0"/>
              <a:t>8</a:t>
            </a:r>
            <a:r>
              <a:rPr kumimoji="1" lang="ja-JP" altLang="en-US" dirty="0"/>
              <a:t>時間働けば暮らせる社会を！」</a:t>
            </a:r>
            <a:endParaRPr kumimoji="1" lang="en-US" altLang="ja-JP" dirty="0"/>
          </a:p>
          <a:p>
            <a:pPr marL="0" indent="0">
              <a:buNone/>
            </a:pPr>
            <a:endParaRPr kumimoji="1" lang="en-US" altLang="ja-JP" dirty="0"/>
          </a:p>
          <a:p>
            <a:r>
              <a:rPr lang="ja-JP" altLang="en-US" dirty="0">
                <a:latin typeface="ＭＳ ゴシック" panose="020B0609070205080204" pitchFamily="49" charset="-128"/>
                <a:ea typeface="ＭＳ ゴシック" panose="020B0609070205080204" pitchFamily="49" charset="-128"/>
              </a:rPr>
              <a:t>連合</a:t>
            </a:r>
            <a:endParaRPr lang="en-US" altLang="ja-JP" dirty="0">
              <a:latin typeface="ＭＳ ゴシック" panose="020B0609070205080204" pitchFamily="49" charset="-128"/>
              <a:ea typeface="ＭＳ ゴシック" panose="020B0609070205080204" pitchFamily="49" charset="-128"/>
            </a:endParaRPr>
          </a:p>
          <a:p>
            <a:pPr marL="0" indent="0">
              <a:buNone/>
            </a:pPr>
            <a:r>
              <a:rPr kumimoji="1" lang="ja-JP" altLang="en-US" dirty="0"/>
              <a:t>　</a:t>
            </a:r>
            <a:r>
              <a:rPr lang="ja-JP" altLang="en-US" dirty="0"/>
              <a:t>　 「働き方改革」法案に賛成</a:t>
            </a:r>
            <a:endParaRPr lang="en-US" altLang="ja-JP" dirty="0"/>
          </a:p>
          <a:p>
            <a:pPr marL="0" indent="0">
              <a:buNone/>
            </a:pPr>
            <a:r>
              <a:rPr kumimoji="1" lang="ja-JP" altLang="en-US" dirty="0"/>
              <a:t>　　高プロに反対</a:t>
            </a:r>
            <a:endParaRPr lang="en-US" altLang="ja-JP" dirty="0"/>
          </a:p>
          <a:p>
            <a:pPr marL="0" indent="0">
              <a:buNone/>
            </a:pPr>
            <a:r>
              <a:rPr kumimoji="1" lang="ja-JP" altLang="en-US" dirty="0"/>
              <a:t>　　</a:t>
            </a:r>
          </a:p>
        </p:txBody>
      </p:sp>
    </p:spTree>
    <p:extLst>
      <p:ext uri="{BB962C8B-B14F-4D97-AF65-F5344CB8AC3E}">
        <p14:creationId xmlns:p14="http://schemas.microsoft.com/office/powerpoint/2010/main" val="135520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752BA-458E-440D-8B49-A94E530A3EA6}"/>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労運研の取り組み</a:t>
            </a:r>
          </a:p>
        </p:txBody>
      </p:sp>
      <p:sp>
        <p:nvSpPr>
          <p:cNvPr id="3" name="コンテンツ プレースホルダー 2">
            <a:extLst>
              <a:ext uri="{FF2B5EF4-FFF2-40B4-BE49-F238E27FC236}">
                <a16:creationId xmlns:a16="http://schemas.microsoft.com/office/drawing/2014/main" id="{9560FB01-1AFF-426B-B212-A40B41CA05AB}"/>
              </a:ext>
            </a:extLst>
          </p:cNvPr>
          <p:cNvSpPr>
            <a:spLocks noGrp="1"/>
          </p:cNvSpPr>
          <p:nvPr>
            <p:ph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差別</a:t>
            </a:r>
            <a:r>
              <a:rPr kumimoji="1" lang="ja-JP" altLang="en-US" dirty="0"/>
              <a:t>＝労働契約法</a:t>
            </a:r>
            <a:r>
              <a:rPr kumimoji="1" lang="en-US" altLang="ja-JP" dirty="0"/>
              <a:t>20</a:t>
            </a:r>
            <a:r>
              <a:rPr kumimoji="1" lang="ja-JP" altLang="en-US" dirty="0"/>
              <a:t>条裁判闘争</a:t>
            </a:r>
            <a:endParaRPr kumimoji="1" lang="en-US" altLang="ja-JP" dirty="0"/>
          </a:p>
          <a:p>
            <a:pPr marL="0" indent="0">
              <a:buNone/>
            </a:pPr>
            <a:r>
              <a:rPr lang="ja-JP" altLang="en-US" dirty="0"/>
              <a:t>　　　　労契法</a:t>
            </a:r>
            <a:r>
              <a:rPr lang="en-US" altLang="ja-JP" dirty="0"/>
              <a:t>20</a:t>
            </a:r>
            <a:r>
              <a:rPr lang="ja-JP" altLang="en-US" dirty="0"/>
              <a:t>条が削除された</a:t>
            </a:r>
            <a:endParaRPr lang="en-US" altLang="ja-JP" dirty="0"/>
          </a:p>
          <a:p>
            <a:pPr marL="0" indent="0">
              <a:buNone/>
            </a:pPr>
            <a:r>
              <a:rPr kumimoji="1" lang="ja-JP" altLang="en-US" dirty="0"/>
              <a:t>　　　　パート・有期雇用労働法</a:t>
            </a:r>
            <a:r>
              <a:rPr kumimoji="1" lang="en-US" altLang="ja-JP" dirty="0"/>
              <a:t>8</a:t>
            </a:r>
            <a:r>
              <a:rPr kumimoji="1" lang="ja-JP" altLang="en-US" dirty="0"/>
              <a:t>条、</a:t>
            </a:r>
            <a:r>
              <a:rPr kumimoji="1" lang="en-US" altLang="ja-JP" dirty="0"/>
              <a:t>9</a:t>
            </a:r>
            <a:r>
              <a:rPr kumimoji="1" lang="ja-JP" altLang="en-US" dirty="0"/>
              <a:t>条、労働者派遣法</a:t>
            </a:r>
            <a:r>
              <a:rPr kumimoji="1" lang="en-US" altLang="ja-JP" dirty="0"/>
              <a:t>30</a:t>
            </a:r>
            <a:r>
              <a:rPr kumimoji="1" lang="ja-JP" altLang="en-US" dirty="0"/>
              <a:t>条</a:t>
            </a:r>
            <a:endParaRPr kumimoji="1" lang="en-US" altLang="ja-JP" dirty="0"/>
          </a:p>
          <a:p>
            <a:endParaRPr lang="en-US" altLang="ja-JP" dirty="0"/>
          </a:p>
          <a:p>
            <a:r>
              <a:rPr kumimoji="1" lang="ja-JP" altLang="en-US" dirty="0">
                <a:latin typeface="ＭＳ ゴシック" panose="020B0609070205080204" pitchFamily="49" charset="-128"/>
                <a:ea typeface="ＭＳ ゴシック" panose="020B0609070205080204" pitchFamily="49" charset="-128"/>
              </a:rPr>
              <a:t>貧困</a:t>
            </a:r>
            <a:r>
              <a:rPr kumimoji="1" lang="ja-JP" altLang="en-US" dirty="0"/>
              <a:t>＝最低賃金大幅引き上げキャンペーン</a:t>
            </a:r>
            <a:endParaRPr kumimoji="1" lang="en-US" altLang="ja-JP" dirty="0"/>
          </a:p>
          <a:p>
            <a:pPr marL="0" indent="0">
              <a:buNone/>
            </a:pPr>
            <a:r>
              <a:rPr lang="ja-JP" altLang="en-US" dirty="0"/>
              <a:t>　　　　最低賃金時給</a:t>
            </a:r>
            <a:r>
              <a:rPr lang="en-US" altLang="ja-JP" dirty="0"/>
              <a:t>1500</a:t>
            </a:r>
            <a:r>
              <a:rPr lang="ja-JP" altLang="en-US" dirty="0"/>
              <a:t>円をめざして、いますぐどこでも</a:t>
            </a:r>
            <a:endParaRPr lang="en-US" altLang="ja-JP" dirty="0"/>
          </a:p>
          <a:p>
            <a:pPr marL="0" indent="0">
              <a:buNone/>
            </a:pPr>
            <a:r>
              <a:rPr kumimoji="1" lang="ja-JP" altLang="en-US" dirty="0"/>
              <a:t>　　　　</a:t>
            </a:r>
            <a:r>
              <a:rPr kumimoji="1" lang="en-US" altLang="ja-JP" dirty="0"/>
              <a:t>1000</a:t>
            </a:r>
            <a:r>
              <a:rPr kumimoji="1" lang="ja-JP" altLang="en-US" dirty="0"/>
              <a:t>円に！</a:t>
            </a:r>
          </a:p>
        </p:txBody>
      </p:sp>
    </p:spTree>
    <p:extLst>
      <p:ext uri="{BB962C8B-B14F-4D97-AF65-F5344CB8AC3E}">
        <p14:creationId xmlns:p14="http://schemas.microsoft.com/office/powerpoint/2010/main" val="250533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0EAC1-0591-46B7-815E-A467F0A11975}"/>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「共闘」と「大衆闘争」を</a:t>
            </a:r>
          </a:p>
        </p:txBody>
      </p:sp>
      <p:sp>
        <p:nvSpPr>
          <p:cNvPr id="3" name="コンテンツ プレースホルダー 2">
            <a:extLst>
              <a:ext uri="{FF2B5EF4-FFF2-40B4-BE49-F238E27FC236}">
                <a16:creationId xmlns:a16="http://schemas.microsoft.com/office/drawing/2014/main" id="{7C626A94-55E2-4A80-8BB5-058AA8543535}"/>
              </a:ext>
            </a:extLst>
          </p:cNvPr>
          <p:cNvSpPr>
            <a:spLocks noGrp="1"/>
          </p:cNvSpPr>
          <p:nvPr>
            <p:ph idx="1"/>
          </p:nvPr>
        </p:nvSpPr>
        <p:spPr/>
        <p:txBody>
          <a:bodyPr/>
          <a:lstStyle/>
          <a:p>
            <a:r>
              <a:rPr kumimoji="1" lang="ja-JP" altLang="en-US" dirty="0">
                <a:latin typeface="ＭＳ ゴシック" panose="020B0609070205080204" pitchFamily="49" charset="-128"/>
                <a:ea typeface="ＭＳ ゴシック" panose="020B0609070205080204" pitchFamily="49" charset="-128"/>
              </a:rPr>
              <a:t>共闘</a:t>
            </a:r>
            <a:r>
              <a:rPr kumimoji="1" lang="ja-JP" altLang="en-US" dirty="0"/>
              <a:t>＝（共同闘争の略）二つ以上の組織が共同して闘争する</a:t>
            </a:r>
            <a:endParaRPr kumimoji="1" lang="en-US" altLang="ja-JP" dirty="0"/>
          </a:p>
          <a:p>
            <a:pPr marL="0" indent="0">
              <a:buNone/>
            </a:pPr>
            <a:r>
              <a:rPr lang="ja-JP" altLang="en-US" dirty="0"/>
              <a:t>　　　　</a:t>
            </a:r>
            <a:r>
              <a:rPr kumimoji="1" lang="ja-JP" altLang="en-US" dirty="0"/>
              <a:t>こと。（広辞苑）</a:t>
            </a:r>
            <a:endParaRPr kumimoji="1" lang="en-US" altLang="ja-JP" dirty="0"/>
          </a:p>
          <a:p>
            <a:endParaRPr kumimoji="1" lang="en-US" altLang="ja-JP" dirty="0"/>
          </a:p>
          <a:p>
            <a:r>
              <a:rPr lang="ja-JP" altLang="en-US" dirty="0">
                <a:latin typeface="ＤＦＧ華康ゴシック体NW5" panose="020B0500000000000000" pitchFamily="50" charset="-128"/>
                <a:ea typeface="ＤＦＧ華康ゴシック体NW5" panose="020B0500000000000000" pitchFamily="50" charset="-128"/>
              </a:rPr>
              <a:t>大衆運動</a:t>
            </a:r>
            <a:r>
              <a:rPr lang="ja-JP" altLang="en-US" dirty="0"/>
              <a:t>＝一般大衆が社会的不満に触発されて起こす現状変</a:t>
            </a:r>
            <a:endParaRPr lang="en-US" altLang="ja-JP" dirty="0"/>
          </a:p>
          <a:p>
            <a:pPr marL="0" indent="0">
              <a:buNone/>
            </a:pPr>
            <a:r>
              <a:rPr lang="ja-JP" altLang="en-US" dirty="0"/>
              <a:t>　　　　更をめざす運動。大衆闘争。（広辞苑）</a:t>
            </a:r>
            <a:endParaRPr lang="en-US" altLang="ja-JP" dirty="0"/>
          </a:p>
          <a:p>
            <a:endParaRPr kumimoji="1" lang="en-US" altLang="ja-JP" dirty="0"/>
          </a:p>
        </p:txBody>
      </p:sp>
    </p:spTree>
    <p:extLst>
      <p:ext uri="{BB962C8B-B14F-4D97-AF65-F5344CB8AC3E}">
        <p14:creationId xmlns:p14="http://schemas.microsoft.com/office/powerpoint/2010/main" val="159056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AE17E-ABD0-4DD5-8C95-4A2D45D14D41}"/>
              </a:ext>
            </a:extLst>
          </p:cNvPr>
          <p:cNvSpPr>
            <a:spLocks noGrp="1"/>
          </p:cNvSpPr>
          <p:nvPr>
            <p:ph type="title"/>
          </p:nvPr>
        </p:nvSpPr>
        <p:spPr/>
        <p:txBody>
          <a:bodyPr/>
          <a:lstStyle/>
          <a:p>
            <a:r>
              <a:rPr lang="ja-JP" altLang="en-US" dirty="0">
                <a:latin typeface="ＤＦＧ華康ゴシック体NW5" panose="020B0500000000000000" pitchFamily="50" charset="-128"/>
                <a:ea typeface="ＤＦＧ華康ゴシック体NW5" panose="020B0500000000000000" pitchFamily="50" charset="-128"/>
              </a:rPr>
              <a:t>最低賃金の大幅引き上げ</a:t>
            </a:r>
            <a:endParaRPr kumimoji="1" lang="ja-JP" altLang="en-US" dirty="0">
              <a:latin typeface="ＤＦＧ華康ゴシック体NW5" panose="020B0500000000000000" pitchFamily="50" charset="-128"/>
              <a:ea typeface="ＤＦＧ華康ゴシック体NW5" panose="020B0500000000000000" pitchFamily="50" charset="-128"/>
            </a:endParaRPr>
          </a:p>
        </p:txBody>
      </p:sp>
      <p:sp>
        <p:nvSpPr>
          <p:cNvPr id="3" name="コンテンツ プレースホルダー 2">
            <a:extLst>
              <a:ext uri="{FF2B5EF4-FFF2-40B4-BE49-F238E27FC236}">
                <a16:creationId xmlns:a16="http://schemas.microsoft.com/office/drawing/2014/main" id="{5707F0CE-C03C-410B-A1E5-8D52394EE004}"/>
              </a:ext>
            </a:extLst>
          </p:cNvPr>
          <p:cNvSpPr>
            <a:spLocks noGrp="1"/>
          </p:cNvSpPr>
          <p:nvPr>
            <p:ph idx="1"/>
          </p:nvPr>
        </p:nvSpPr>
        <p:spPr/>
        <p:txBody>
          <a:bodyPr>
            <a:normAutofit/>
          </a:bodyPr>
          <a:lstStyle/>
          <a:p>
            <a:r>
              <a:rPr kumimoji="1" lang="ja-JP" altLang="en-US" dirty="0"/>
              <a:t>引き上げの影響力は、増加、拡大している</a:t>
            </a:r>
            <a:endParaRPr kumimoji="1" lang="en-US" altLang="ja-JP" dirty="0"/>
          </a:p>
          <a:p>
            <a:r>
              <a:rPr kumimoji="1" lang="ja-JP" altLang="en-US" dirty="0"/>
              <a:t>日本の最低賃金の</a:t>
            </a:r>
            <a:r>
              <a:rPr lang="ja-JP" altLang="en-US" dirty="0"/>
              <a:t>問題点</a:t>
            </a:r>
            <a:endParaRPr lang="en-US" altLang="ja-JP" dirty="0"/>
          </a:p>
          <a:p>
            <a:pPr marL="0" indent="0">
              <a:buNone/>
            </a:pPr>
            <a:r>
              <a:rPr kumimoji="1" lang="ja-JP" altLang="en-US" dirty="0"/>
              <a:t>　</a:t>
            </a:r>
            <a:r>
              <a:rPr kumimoji="1" lang="ja-JP" altLang="ja-JP" dirty="0"/>
              <a:t>①</a:t>
            </a:r>
            <a:r>
              <a:rPr kumimoji="1" lang="ja-JP" altLang="en-US" dirty="0"/>
              <a:t>最低賃金の水準が低い</a:t>
            </a:r>
            <a:endParaRPr kumimoji="1" lang="en-US" altLang="ja-JP" dirty="0"/>
          </a:p>
          <a:p>
            <a:pPr marL="0" indent="0">
              <a:buNone/>
            </a:pPr>
            <a:r>
              <a:rPr lang="ja-JP" altLang="en-US" dirty="0"/>
              <a:t>　　　この間、支払能力論を超える引上げ</a:t>
            </a:r>
            <a:endParaRPr kumimoji="1" lang="en-US" altLang="ja-JP" dirty="0"/>
          </a:p>
          <a:p>
            <a:pPr marL="0" indent="0">
              <a:buNone/>
            </a:pPr>
            <a:r>
              <a:rPr kumimoji="1" lang="ja-JP" altLang="en-US" dirty="0"/>
              <a:t>　②地域間格差が大きい</a:t>
            </a:r>
            <a:endParaRPr kumimoji="1" lang="en-US" altLang="ja-JP" dirty="0"/>
          </a:p>
          <a:p>
            <a:pPr marL="0" indent="0">
              <a:buNone/>
            </a:pPr>
            <a:r>
              <a:rPr lang="ja-JP" altLang="en-US" dirty="0"/>
              <a:t>　　　自民党から全国一律性を求める動き</a:t>
            </a:r>
            <a:endParaRPr kumimoji="1" lang="en-US" altLang="ja-JP" dirty="0"/>
          </a:p>
          <a:p>
            <a:pPr marL="0" indent="0">
              <a:buNone/>
            </a:pPr>
            <a:r>
              <a:rPr kumimoji="1" lang="ja-JP" altLang="en-US" dirty="0"/>
              <a:t>　③労働者の意見が反映しにくい決定プロセス</a:t>
            </a:r>
            <a:endParaRPr kumimoji="1" lang="en-US" altLang="ja-JP" dirty="0"/>
          </a:p>
          <a:p>
            <a:pPr marL="0" indent="0">
              <a:buNone/>
            </a:pPr>
            <a:r>
              <a:rPr kumimoji="1" lang="ja-JP" altLang="en-US" dirty="0"/>
              <a:t>　　　最賃審議会の公開度？</a:t>
            </a:r>
            <a:r>
              <a:rPr lang="ja-JP" altLang="en-US" dirty="0"/>
              <a:t>　　　</a:t>
            </a:r>
            <a:endParaRPr kumimoji="1" lang="ja-JP" altLang="en-US" dirty="0"/>
          </a:p>
        </p:txBody>
      </p:sp>
    </p:spTree>
    <p:extLst>
      <p:ext uri="{BB962C8B-B14F-4D97-AF65-F5344CB8AC3E}">
        <p14:creationId xmlns:p14="http://schemas.microsoft.com/office/powerpoint/2010/main" val="74449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5D0D83-C1DF-434C-B817-73355739634B}"/>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公共サービスを取り戻そう</a:t>
            </a:r>
          </a:p>
        </p:txBody>
      </p:sp>
      <p:sp>
        <p:nvSpPr>
          <p:cNvPr id="3" name="コンテンツ プレースホルダー 2">
            <a:extLst>
              <a:ext uri="{FF2B5EF4-FFF2-40B4-BE49-F238E27FC236}">
                <a16:creationId xmlns:a16="http://schemas.microsoft.com/office/drawing/2014/main" id="{7F5C36EA-551B-4DBD-800B-0A6AC2F0D784}"/>
              </a:ext>
            </a:extLst>
          </p:cNvPr>
          <p:cNvSpPr>
            <a:spLocks noGrp="1"/>
          </p:cNvSpPr>
          <p:nvPr>
            <p:ph idx="1"/>
          </p:nvPr>
        </p:nvSpPr>
        <p:spPr/>
        <p:txBody>
          <a:bodyPr/>
          <a:lstStyle/>
          <a:p>
            <a:pPr marL="0" indent="0">
              <a:buNone/>
            </a:pPr>
            <a:r>
              <a:rPr kumimoji="1" lang="ja-JP" altLang="en-US" sz="2400" dirty="0">
                <a:latin typeface="ＭＳ ゴシック" panose="020B0609070205080204" pitchFamily="49" charset="-128"/>
                <a:ea typeface="ＭＳ ゴシック" panose="020B0609070205080204" pitchFamily="49" charset="-128"/>
              </a:rPr>
              <a:t>　民営化によって市場経済に巻き込まれた公共サービスを取り戻す</a:t>
            </a:r>
            <a:endParaRPr kumimoji="1" lang="en-US" altLang="ja-JP" sz="2400" dirty="0">
              <a:latin typeface="ＭＳ ゴシック" panose="020B0609070205080204" pitchFamily="49" charset="-128"/>
              <a:ea typeface="ＭＳ ゴシック" panose="020B0609070205080204" pitchFamily="49" charset="-128"/>
            </a:endParaRPr>
          </a:p>
          <a:p>
            <a:pPr marL="0" indent="0">
              <a:buNone/>
            </a:pPr>
            <a:endParaRPr kumimoji="1" lang="en-US" altLang="ja-JP" dirty="0"/>
          </a:p>
          <a:p>
            <a:r>
              <a:rPr kumimoji="1" lang="ja-JP" altLang="en-US" dirty="0"/>
              <a:t>生産性が低くても、働く者や国民の社会的生活基盤整備は必要</a:t>
            </a:r>
            <a:endParaRPr kumimoji="1" lang="en-US" altLang="ja-JP" dirty="0"/>
          </a:p>
          <a:p>
            <a:r>
              <a:rPr kumimoji="1" lang="ja-JP" altLang="en-US" dirty="0"/>
              <a:t>公共サービス基本法の意義</a:t>
            </a:r>
            <a:endParaRPr kumimoji="1" lang="en-US" altLang="ja-JP" dirty="0"/>
          </a:p>
          <a:p>
            <a:r>
              <a:rPr lang="ja-JP" altLang="en-US" dirty="0"/>
              <a:t>公契約条例による地域民間労働者の賃金水準の確保</a:t>
            </a:r>
            <a:endParaRPr lang="en-US" altLang="ja-JP" dirty="0"/>
          </a:p>
          <a:p>
            <a:r>
              <a:rPr kumimoji="1" lang="ja-JP" altLang="en-US" dirty="0"/>
              <a:t>指定事業体・民間委託事業者</a:t>
            </a:r>
            <a:r>
              <a:rPr lang="ja-JP" altLang="en-US" dirty="0"/>
              <a:t>の公共サービスの質の確保</a:t>
            </a:r>
            <a:endParaRPr kumimoji="1" lang="en-US" altLang="ja-JP" dirty="0"/>
          </a:p>
          <a:p>
            <a:endParaRPr kumimoji="1" lang="ja-JP" altLang="en-US" dirty="0"/>
          </a:p>
        </p:txBody>
      </p:sp>
    </p:spTree>
    <p:extLst>
      <p:ext uri="{BB962C8B-B14F-4D97-AF65-F5344CB8AC3E}">
        <p14:creationId xmlns:p14="http://schemas.microsoft.com/office/powerpoint/2010/main" val="41897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58323-2247-4A6A-AC6F-28B9C6ED5061}"/>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業種別の</a:t>
            </a:r>
            <a:r>
              <a:rPr kumimoji="1" lang="en-US" altLang="ja-JP" dirty="0">
                <a:latin typeface="ＤＦＧ華康ゴシック体NW5" panose="020B0500000000000000" pitchFamily="50" charset="-128"/>
                <a:ea typeface="ＤＦＧ華康ゴシック体NW5" panose="020B0500000000000000" pitchFamily="50" charset="-128"/>
              </a:rPr>
              <a:t>1</a:t>
            </a:r>
            <a:r>
              <a:rPr kumimoji="1" lang="ja-JP" altLang="en-US" dirty="0">
                <a:latin typeface="ＤＦＧ華康ゴシック体NW5" panose="020B0500000000000000" pitchFamily="50" charset="-128"/>
                <a:ea typeface="ＤＦＧ華康ゴシック体NW5" panose="020B0500000000000000" pitchFamily="50" charset="-128"/>
              </a:rPr>
              <a:t>人当たり労働生産性</a:t>
            </a:r>
          </a:p>
        </p:txBody>
      </p:sp>
      <p:pic>
        <p:nvPicPr>
          <p:cNvPr id="5" name="コンテンツ プレースホルダー 4">
            <a:extLst>
              <a:ext uri="{FF2B5EF4-FFF2-40B4-BE49-F238E27FC236}">
                <a16:creationId xmlns:a16="http://schemas.microsoft.com/office/drawing/2014/main" id="{DBF84D9E-D73C-4902-977B-A0FF9F623B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6851" y="1537252"/>
            <a:ext cx="6904383" cy="4572000"/>
          </a:xfrm>
        </p:spPr>
      </p:pic>
    </p:spTree>
    <p:extLst>
      <p:ext uri="{BB962C8B-B14F-4D97-AF65-F5344CB8AC3E}">
        <p14:creationId xmlns:p14="http://schemas.microsoft.com/office/powerpoint/2010/main" val="130008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F71B3-9E0A-435B-A17A-661016F91B8F}"/>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総評労働運動の反省</a:t>
            </a:r>
          </a:p>
        </p:txBody>
      </p:sp>
      <p:sp>
        <p:nvSpPr>
          <p:cNvPr id="3" name="コンテンツ プレースホルダー 2">
            <a:extLst>
              <a:ext uri="{FF2B5EF4-FFF2-40B4-BE49-F238E27FC236}">
                <a16:creationId xmlns:a16="http://schemas.microsoft.com/office/drawing/2014/main" id="{B6A0EC2B-EAE7-477B-8768-1CC8A5A400C2}"/>
              </a:ext>
            </a:extLst>
          </p:cNvPr>
          <p:cNvSpPr>
            <a:spLocks noGrp="1"/>
          </p:cNvSpPr>
          <p:nvPr>
            <p:ph idx="1"/>
          </p:nvPr>
        </p:nvSpPr>
        <p:spPr>
          <a:xfrm>
            <a:off x="838200" y="1825625"/>
            <a:ext cx="10515600" cy="3621018"/>
          </a:xfrm>
        </p:spPr>
        <p:txBody>
          <a:bodyPr/>
          <a:lstStyle/>
          <a:p>
            <a:pPr marL="0" indent="0">
              <a:buNone/>
            </a:pPr>
            <a:r>
              <a:rPr kumimoji="1" lang="ja-JP" altLang="en-US" dirty="0"/>
              <a:t>　</a:t>
            </a:r>
            <a:r>
              <a:rPr kumimoji="1" lang="ja-JP" altLang="en-US" dirty="0">
                <a:latin typeface="ＭＳ ゴシック" panose="020B0609070205080204" pitchFamily="49" charset="-128"/>
                <a:ea typeface="ＭＳ ゴシック" panose="020B0609070205080204" pitchFamily="49" charset="-128"/>
              </a:rPr>
              <a:t>高度経済成長的発想と活動スタイルからの脱皮が必要</a:t>
            </a:r>
            <a:endParaRPr kumimoji="1" lang="en-US" altLang="ja-JP" dirty="0">
              <a:latin typeface="ＭＳ ゴシック" panose="020B0609070205080204" pitchFamily="49" charset="-128"/>
              <a:ea typeface="ＭＳ ゴシック" panose="020B0609070205080204" pitchFamily="49" charset="-128"/>
            </a:endParaRPr>
          </a:p>
          <a:p>
            <a:pPr marL="0" indent="0">
              <a:buNone/>
            </a:pP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t>男性は正社員、女性は専業主婦という家族モデル</a:t>
            </a:r>
            <a:endParaRPr kumimoji="1" lang="en-US" altLang="ja-JP" dirty="0"/>
          </a:p>
          <a:p>
            <a:r>
              <a:rPr lang="ja-JP" altLang="en-US" dirty="0"/>
              <a:t>日本的労働組合主義による経済闘争と政治闘争の分離</a:t>
            </a:r>
            <a:endParaRPr lang="en-US" altLang="ja-JP" dirty="0"/>
          </a:p>
          <a:p>
            <a:r>
              <a:rPr lang="ja-JP" altLang="en-US" dirty="0"/>
              <a:t>雇用保障闘争を闘わない、首切り絶対反対論</a:t>
            </a:r>
            <a:endParaRPr lang="en-US" altLang="ja-JP" dirty="0"/>
          </a:p>
          <a:p>
            <a:r>
              <a:rPr lang="ja-JP" altLang="en-US" dirty="0"/>
              <a:t>官僚的・独善的な組織運営</a:t>
            </a:r>
            <a:endParaRPr lang="en-US" altLang="ja-JP" dirty="0"/>
          </a:p>
          <a:p>
            <a:endParaRPr kumimoji="1" lang="ja-JP" altLang="en-US" dirty="0"/>
          </a:p>
        </p:txBody>
      </p:sp>
    </p:spTree>
    <p:extLst>
      <p:ext uri="{BB962C8B-B14F-4D97-AF65-F5344CB8AC3E}">
        <p14:creationId xmlns:p14="http://schemas.microsoft.com/office/powerpoint/2010/main" val="159480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77BF4-B300-4B68-9B20-AAFED73B52E4}"/>
              </a:ext>
            </a:extLst>
          </p:cNvPr>
          <p:cNvSpPr>
            <a:spLocks noGrp="1"/>
          </p:cNvSpPr>
          <p:nvPr>
            <p:ph type="title"/>
          </p:nvPr>
        </p:nvSpPr>
        <p:spPr/>
        <p:txBody>
          <a:bodyPr>
            <a:normAutofit/>
          </a:bodyPr>
          <a:lstStyle/>
          <a:p>
            <a:r>
              <a:rPr lang="ja-JP" altLang="en-US" dirty="0">
                <a:latin typeface="ＤＦＧ華康ゴシック体NW5" panose="020B0500000000000000" pitchFamily="50" charset="-128"/>
                <a:ea typeface="ＤＦＧ華康ゴシック体NW5" panose="020B0500000000000000" pitchFamily="50" charset="-128"/>
              </a:rPr>
              <a:t>日本労働運動の特徴と変革の方向</a:t>
            </a:r>
            <a:endParaRPr kumimoji="1" lang="ja-JP" altLang="en-US" dirty="0">
              <a:latin typeface="ＤＦＧ華康ゴシック体NW5" panose="020B0500000000000000" pitchFamily="50" charset="-128"/>
              <a:ea typeface="ＤＦＧ華康ゴシック体NW5" panose="020B0500000000000000" pitchFamily="50" charset="-128"/>
            </a:endParaRPr>
          </a:p>
        </p:txBody>
      </p:sp>
      <p:sp>
        <p:nvSpPr>
          <p:cNvPr id="3" name="コンテンツ プレースホルダー 2">
            <a:extLst>
              <a:ext uri="{FF2B5EF4-FFF2-40B4-BE49-F238E27FC236}">
                <a16:creationId xmlns:a16="http://schemas.microsoft.com/office/drawing/2014/main" id="{3D9D59F8-53A4-435F-AE3D-A0E085734D7D}"/>
              </a:ext>
            </a:extLst>
          </p:cNvPr>
          <p:cNvSpPr>
            <a:spLocks noGrp="1"/>
          </p:cNvSpPr>
          <p:nvPr>
            <p:ph idx="1"/>
          </p:nvPr>
        </p:nvSpPr>
        <p:spPr/>
        <p:txBody>
          <a:bodyPr/>
          <a:lstStyle/>
          <a:p>
            <a:r>
              <a:rPr kumimoji="1" lang="ja-JP" altLang="en-US" dirty="0">
                <a:latin typeface="ＭＳ ゴシック" panose="020B0609070205080204" pitchFamily="49" charset="-128"/>
                <a:ea typeface="ＭＳ ゴシック" panose="020B0609070205080204" pitchFamily="49" charset="-128"/>
              </a:rPr>
              <a:t>企業別労働組合</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t>　　</a:t>
            </a:r>
            <a:r>
              <a:rPr lang="ja-JP" altLang="en-US" dirty="0">
                <a:latin typeface="ＭＳ 明朝" panose="02020609040205080304" pitchFamily="17" charset="-128"/>
                <a:ea typeface="ＭＳ 明朝" panose="02020609040205080304" pitchFamily="17" charset="-128"/>
              </a:rPr>
              <a:t>➡</a:t>
            </a:r>
            <a:r>
              <a:rPr lang="ja-JP" altLang="en-US" dirty="0"/>
              <a:t>個人加盟の労働組合（ゼネラル・ユニオン）</a:t>
            </a:r>
            <a:endParaRPr kumimoji="1" lang="en-US" altLang="ja-JP" dirty="0"/>
          </a:p>
          <a:p>
            <a:r>
              <a:rPr lang="ja-JP" altLang="en-US" dirty="0">
                <a:latin typeface="ＭＳ ゴシック" panose="020B0609070205080204" pitchFamily="49" charset="-128"/>
                <a:ea typeface="ＭＳ ゴシック" panose="020B0609070205080204" pitchFamily="49" charset="-128"/>
              </a:rPr>
              <a:t>労働組合主義</a:t>
            </a:r>
            <a:r>
              <a:rPr lang="ja-JP" altLang="en-US" dirty="0"/>
              <a:t>（日本的労働組合主義を含む）</a:t>
            </a:r>
            <a:endParaRPr lang="en-US" altLang="ja-JP" dirty="0"/>
          </a:p>
          <a:p>
            <a:pPr marL="0" indent="0">
              <a:buNone/>
            </a:pPr>
            <a:r>
              <a:rPr lang="ja-JP" altLang="en-US" dirty="0"/>
              <a:t>　　</a:t>
            </a:r>
            <a:r>
              <a:rPr lang="ja-JP" altLang="en-US" dirty="0">
                <a:latin typeface="ＭＳ 明朝" panose="02020609040205080304" pitchFamily="17" charset="-128"/>
                <a:ea typeface="ＭＳ 明朝" panose="02020609040205080304" pitchFamily="17" charset="-128"/>
              </a:rPr>
              <a:t>➡</a:t>
            </a:r>
            <a:r>
              <a:rPr lang="ja-JP" altLang="en-US" dirty="0"/>
              <a:t>社会的労働運動</a:t>
            </a:r>
            <a:endParaRPr lang="en-US" altLang="ja-JP" dirty="0"/>
          </a:p>
          <a:p>
            <a:r>
              <a:rPr kumimoji="1" lang="ja-JP" altLang="en-US" dirty="0">
                <a:latin typeface="ＭＳ ゴシック" panose="020B0609070205080204" pitchFamily="49" charset="-128"/>
                <a:ea typeface="ＭＳ ゴシック" panose="020B0609070205080204" pitchFamily="49" charset="-128"/>
              </a:rPr>
              <a:t>生産性三原則</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t>人間性の尊重</a:t>
            </a:r>
            <a:endParaRPr lang="en-US" altLang="ja-JP" dirty="0"/>
          </a:p>
          <a:p>
            <a:pPr marL="0" indent="0">
              <a:buNone/>
            </a:pPr>
            <a:r>
              <a:rPr lang="ja-JP" altLang="en-US" dirty="0"/>
              <a:t>　　　（セーフティー・ネット、ディーセント・ワーク、</a:t>
            </a:r>
            <a:endParaRPr lang="en-US" altLang="ja-JP" dirty="0"/>
          </a:p>
          <a:p>
            <a:pPr marL="0" indent="0">
              <a:buNone/>
            </a:pPr>
            <a:r>
              <a:rPr lang="ja-JP" altLang="en-US" dirty="0"/>
              <a:t>　　　　ワーク・ライフ・バランスの実現）</a:t>
            </a: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024939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B530A-AC84-4A40-ACBF-81739CEB2ED4}"/>
              </a:ext>
            </a:extLst>
          </p:cNvPr>
          <p:cNvSpPr>
            <a:spLocks noGrp="1"/>
          </p:cNvSpPr>
          <p:nvPr>
            <p:ph type="title"/>
          </p:nvPr>
        </p:nvSpPr>
        <p:spPr/>
        <p:txBody>
          <a:bodyPr/>
          <a:lstStyle/>
          <a:p>
            <a:r>
              <a:rPr lang="ja-JP" altLang="en-US" dirty="0">
                <a:latin typeface="ＤＦＧ華康ゴシック体NW5" panose="020B0500000000000000" pitchFamily="50" charset="-128"/>
                <a:ea typeface="ＤＦＧ華康ゴシック体NW5" panose="020B0500000000000000" pitchFamily="50" charset="-128"/>
              </a:rPr>
              <a:t>新しい労働運動の創造</a:t>
            </a:r>
            <a:endParaRPr kumimoji="1" lang="ja-JP" altLang="en-US" dirty="0">
              <a:latin typeface="ＤＦＧ華康ゴシック体NW5" panose="020B0500000000000000" pitchFamily="50" charset="-128"/>
              <a:ea typeface="ＤＦＧ華康ゴシック体NW5" panose="020B0500000000000000" pitchFamily="50" charset="-128"/>
            </a:endParaRPr>
          </a:p>
        </p:txBody>
      </p:sp>
      <p:sp>
        <p:nvSpPr>
          <p:cNvPr id="3" name="コンテンツ プレースホルダー 2">
            <a:extLst>
              <a:ext uri="{FF2B5EF4-FFF2-40B4-BE49-F238E27FC236}">
                <a16:creationId xmlns:a16="http://schemas.microsoft.com/office/drawing/2014/main" id="{869CB42E-342B-47E5-AB6D-4B580E7050B6}"/>
              </a:ext>
            </a:extLst>
          </p:cNvPr>
          <p:cNvSpPr>
            <a:spLocks noGrp="1"/>
          </p:cNvSpPr>
          <p:nvPr>
            <p:ph idx="1"/>
          </p:nvPr>
        </p:nvSpPr>
        <p:spPr>
          <a:xfrm>
            <a:off x="838200" y="1825625"/>
            <a:ext cx="10515600" cy="4522166"/>
          </a:xfrm>
        </p:spPr>
        <p:txBody>
          <a:bodyPr>
            <a:normAutofit/>
          </a:bodyPr>
          <a:lstStyle/>
          <a:p>
            <a:r>
              <a:rPr kumimoji="1" lang="ja-JP" altLang="en-US" dirty="0"/>
              <a:t>「</a:t>
            </a:r>
            <a:r>
              <a:rPr kumimoji="1" lang="en-US" altLang="ja-JP" dirty="0"/>
              <a:t>8</a:t>
            </a:r>
            <a:r>
              <a:rPr kumimoji="1" lang="ja-JP" altLang="en-US" dirty="0"/>
              <a:t>時間働けば暮らせる社会」のビジョン</a:t>
            </a:r>
            <a:endParaRPr kumimoji="1" lang="en-US" altLang="ja-JP" dirty="0"/>
          </a:p>
          <a:p>
            <a:r>
              <a:rPr kumimoji="1" lang="ja-JP" altLang="en-US" dirty="0"/>
              <a:t>共闘と大衆闘争を誰がどう組織するか</a:t>
            </a:r>
            <a:endParaRPr kumimoji="1" lang="en-US" altLang="ja-JP" dirty="0"/>
          </a:p>
          <a:p>
            <a:pPr marL="0" indent="0">
              <a:buNone/>
            </a:pPr>
            <a:r>
              <a:rPr lang="ja-JP" altLang="en-US" dirty="0"/>
              <a:t>　　共闘するには、共通する要求が必要</a:t>
            </a:r>
            <a:endParaRPr lang="en-US" altLang="ja-JP" dirty="0"/>
          </a:p>
          <a:p>
            <a:pPr marL="0" indent="0">
              <a:buNone/>
            </a:pPr>
            <a:r>
              <a:rPr lang="ja-JP" altLang="en-US" dirty="0"/>
              <a:t>　　大衆闘争を組織するには、企業を超えた闘いが必要</a:t>
            </a:r>
            <a:endParaRPr lang="en-US" altLang="ja-JP" dirty="0"/>
          </a:p>
          <a:p>
            <a:r>
              <a:rPr lang="ja-JP" altLang="en-US" dirty="0"/>
              <a:t>担い手の育成</a:t>
            </a:r>
            <a:endParaRPr lang="en-US" altLang="ja-JP" dirty="0"/>
          </a:p>
          <a:p>
            <a:r>
              <a:rPr lang="ja-JP" altLang="en-US" dirty="0"/>
              <a:t>勤労者は団結してこそ労働者</a:t>
            </a:r>
          </a:p>
          <a:p>
            <a:pPr marL="0" indent="0">
              <a:buNone/>
            </a:pPr>
            <a:endParaRPr kumimoji="1" lang="en-US" altLang="ja-JP" dirty="0"/>
          </a:p>
          <a:p>
            <a:pPr marL="0" indent="0">
              <a:buNone/>
            </a:pPr>
            <a:r>
              <a:rPr lang="ja-JP" altLang="en-US" dirty="0">
                <a:latin typeface="ＭＳ 明朝" panose="02020609040205080304" pitchFamily="17" charset="-128"/>
                <a:ea typeface="ＭＳ 明朝" panose="02020609040205080304" pitchFamily="17" charset="-128"/>
              </a:rPr>
              <a:t>➩</a:t>
            </a:r>
            <a:r>
              <a:rPr lang="ja-JP" altLang="en-US" dirty="0"/>
              <a:t>労運研の役割は？</a:t>
            </a:r>
            <a:endParaRPr kumimoji="1" lang="en-US" altLang="ja-JP" dirty="0"/>
          </a:p>
          <a:p>
            <a:pPr marL="0" indent="0">
              <a:buNone/>
            </a:pPr>
            <a:endParaRPr lang="en-US" altLang="ja-JP" dirty="0"/>
          </a:p>
        </p:txBody>
      </p:sp>
    </p:spTree>
    <p:extLst>
      <p:ext uri="{BB962C8B-B14F-4D97-AF65-F5344CB8AC3E}">
        <p14:creationId xmlns:p14="http://schemas.microsoft.com/office/powerpoint/2010/main" val="217505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E20CA-C27C-48FA-B7D3-679295E7B3AE}"/>
              </a:ext>
            </a:extLst>
          </p:cNvPr>
          <p:cNvSpPr>
            <a:spLocks noGrp="1"/>
          </p:cNvSpPr>
          <p:nvPr>
            <p:ph type="title"/>
          </p:nvPr>
        </p:nvSpPr>
        <p:spPr>
          <a:xfrm>
            <a:off x="838200" y="500062"/>
            <a:ext cx="10515600" cy="1325563"/>
          </a:xfrm>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労運研の基調</a:t>
            </a:r>
          </a:p>
        </p:txBody>
      </p:sp>
      <p:sp>
        <p:nvSpPr>
          <p:cNvPr id="3" name="コンテンツ プレースホルダー 2">
            <a:extLst>
              <a:ext uri="{FF2B5EF4-FFF2-40B4-BE49-F238E27FC236}">
                <a16:creationId xmlns:a16="http://schemas.microsoft.com/office/drawing/2014/main" id="{F9647CB3-9BDC-48EE-816A-932CA0A0B33B}"/>
              </a:ext>
            </a:extLst>
          </p:cNvPr>
          <p:cNvSpPr>
            <a:spLocks noGrp="1"/>
          </p:cNvSpPr>
          <p:nvPr>
            <p:ph idx="1"/>
          </p:nvPr>
        </p:nvSpPr>
        <p:spPr/>
        <p:txBody>
          <a:bodyPr/>
          <a:lstStyle/>
          <a:p>
            <a:r>
              <a:rPr kumimoji="1" lang="ja-JP" altLang="en-US" dirty="0"/>
              <a:t>新自由主義に対決する労働運動</a:t>
            </a:r>
            <a:endParaRPr kumimoji="1" lang="en-US" altLang="ja-JP" dirty="0"/>
          </a:p>
          <a:p>
            <a:r>
              <a:rPr lang="ja-JP" altLang="en-US" dirty="0"/>
              <a:t>憲法が保障する労働基本権の行使する労働運動</a:t>
            </a:r>
            <a:endParaRPr lang="en-US" altLang="ja-JP" dirty="0"/>
          </a:p>
          <a:p>
            <a:r>
              <a:rPr kumimoji="1" lang="ja-JP" altLang="en-US" dirty="0"/>
              <a:t>新しい労働運動の創造とその担い手の育成</a:t>
            </a:r>
            <a:endParaRPr kumimoji="1" lang="en-US" altLang="ja-JP" dirty="0"/>
          </a:p>
          <a:p>
            <a:endParaRPr lang="en-US" altLang="ja-JP" dirty="0"/>
          </a:p>
          <a:p>
            <a:pPr marL="0" indent="0">
              <a:buNone/>
            </a:pPr>
            <a:r>
              <a:rPr kumimoji="1" lang="ja-JP"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総がかり行動を貧困・差別をなくす労働運動の立場から担う</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総がかり行動＝戦争・原発・貧困・差別を許さない</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平和フォーラムの正式名称「フォーラム平和・人権・環境」</a:t>
            </a:r>
            <a:endParaRPr kumimoji="1" lang="en-US" altLang="ja-JP" dirty="0">
              <a:latin typeface="ＭＳ 明朝" panose="02020609040205080304" pitchFamily="17" charset="-128"/>
              <a:ea typeface="ＭＳ 明朝" panose="02020609040205080304" pitchFamily="17" charset="-128"/>
            </a:endParaRPr>
          </a:p>
          <a:p>
            <a:endParaRPr kumimoji="1" lang="ja-JP" altLang="en-US" dirty="0"/>
          </a:p>
        </p:txBody>
      </p:sp>
    </p:spTree>
    <p:extLst>
      <p:ext uri="{BB962C8B-B14F-4D97-AF65-F5344CB8AC3E}">
        <p14:creationId xmlns:p14="http://schemas.microsoft.com/office/powerpoint/2010/main" val="372575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E25F1-8C75-4D31-B4FB-8926F6C6E495}"/>
              </a:ext>
            </a:extLst>
          </p:cNvPr>
          <p:cNvSpPr>
            <a:spLocks noGrp="1"/>
          </p:cNvSpPr>
          <p:nvPr>
            <p:ph type="title"/>
          </p:nvPr>
        </p:nvSpPr>
        <p:spPr>
          <a:xfrm>
            <a:off x="838200" y="365126"/>
            <a:ext cx="10515600" cy="960092"/>
          </a:xfrm>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戦後最長の景気拡大</a:t>
            </a:r>
          </a:p>
        </p:txBody>
      </p:sp>
      <p:pic>
        <p:nvPicPr>
          <p:cNvPr id="6" name="コンテンツ プレースホルダー 5">
            <a:extLst>
              <a:ext uri="{FF2B5EF4-FFF2-40B4-BE49-F238E27FC236}">
                <a16:creationId xmlns:a16="http://schemas.microsoft.com/office/drawing/2014/main" id="{D2DFEF11-9164-4FB6-A8CE-98E865BB5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524001"/>
            <a:ext cx="10333384" cy="4558748"/>
          </a:xfrm>
        </p:spPr>
      </p:pic>
    </p:spTree>
    <p:extLst>
      <p:ext uri="{BB962C8B-B14F-4D97-AF65-F5344CB8AC3E}">
        <p14:creationId xmlns:p14="http://schemas.microsoft.com/office/powerpoint/2010/main" val="421240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71700" y="206081"/>
            <a:ext cx="8214359" cy="973343"/>
          </a:xfrm>
          <a:prstGeom prst="rect">
            <a:avLst/>
          </a:prstGeom>
        </p:spPr>
        <p:txBody>
          <a:bodyPr vert="horz" wrap="square" lIns="0" tIns="12700" rIns="0" bIns="0" rtlCol="0" anchor="ctr">
            <a:spAutoFit/>
          </a:bodyPr>
          <a:lstStyle/>
          <a:p>
            <a:pPr marL="12700">
              <a:lnSpc>
                <a:spcPts val="3840"/>
              </a:lnSpc>
              <a:spcBef>
                <a:spcPts val="100"/>
              </a:spcBef>
            </a:pPr>
            <a:r>
              <a:rPr sz="2800" dirty="0" err="1">
                <a:solidFill>
                  <a:srgbClr val="1481AA"/>
                </a:solidFill>
                <a:latin typeface="Meiryo"/>
                <a:cs typeface="Meiryo"/>
              </a:rPr>
              <a:t>日本における企業収益</a:t>
            </a:r>
            <a:r>
              <a:rPr sz="2800" spc="-15" dirty="0" err="1">
                <a:solidFill>
                  <a:srgbClr val="1481AA"/>
                </a:solidFill>
                <a:latin typeface="Meiryo"/>
                <a:cs typeface="Meiryo"/>
              </a:rPr>
              <a:t>の</a:t>
            </a:r>
            <a:r>
              <a:rPr sz="2800" dirty="0" err="1">
                <a:solidFill>
                  <a:srgbClr val="1481AA"/>
                </a:solidFill>
                <a:latin typeface="Meiryo"/>
                <a:cs typeface="Meiryo"/>
              </a:rPr>
              <a:t>回復と雇用者所得の推移</a:t>
            </a:r>
            <a:br>
              <a:rPr lang="en-US" altLang="ja-JP" sz="2800" dirty="0">
                <a:solidFill>
                  <a:srgbClr val="1481AA"/>
                </a:solidFill>
                <a:latin typeface="Meiryo"/>
                <a:cs typeface="Meiryo"/>
              </a:rPr>
            </a:br>
            <a:r>
              <a:rPr lang="ja-JP" altLang="en-US" sz="2800" dirty="0">
                <a:solidFill>
                  <a:srgbClr val="1481AA"/>
                </a:solidFill>
                <a:latin typeface="Meiryo"/>
                <a:cs typeface="Meiryo"/>
              </a:rPr>
              <a:t>　　　　　　　　　　　　　　　　　</a:t>
            </a:r>
            <a:r>
              <a:rPr lang="ja-JP" altLang="en-US" sz="2000" dirty="0">
                <a:solidFill>
                  <a:srgbClr val="006FC0"/>
                </a:solidFill>
                <a:latin typeface="Meiryo"/>
                <a:cs typeface="Meiryo"/>
              </a:rPr>
              <a:t>［</a:t>
            </a:r>
            <a:r>
              <a:rPr lang="en-US" altLang="ja-JP" sz="2000" spc="-5" dirty="0">
                <a:solidFill>
                  <a:srgbClr val="006FC0"/>
                </a:solidFill>
                <a:latin typeface="Meiryo"/>
                <a:cs typeface="Meiryo"/>
              </a:rPr>
              <a:t>1995</a:t>
            </a:r>
            <a:r>
              <a:rPr lang="ja-JP" altLang="en-US" sz="2000" dirty="0">
                <a:solidFill>
                  <a:srgbClr val="006FC0"/>
                </a:solidFill>
                <a:latin typeface="Meiryo"/>
                <a:cs typeface="Meiryo"/>
              </a:rPr>
              <a:t>年＝</a:t>
            </a:r>
            <a:r>
              <a:rPr lang="en-US" altLang="ja-JP" sz="2000" spc="-5" dirty="0">
                <a:solidFill>
                  <a:srgbClr val="006FC0"/>
                </a:solidFill>
                <a:latin typeface="Meiryo"/>
                <a:cs typeface="Meiryo"/>
              </a:rPr>
              <a:t>100</a:t>
            </a:r>
            <a:r>
              <a:rPr lang="ja-JP" altLang="en-US" sz="2000" dirty="0">
                <a:solidFill>
                  <a:srgbClr val="006FC0"/>
                </a:solidFill>
                <a:latin typeface="Meiryo"/>
                <a:cs typeface="Meiryo"/>
              </a:rPr>
              <a:t>］</a:t>
            </a:r>
            <a:endParaRPr sz="3200" dirty="0">
              <a:latin typeface="Meiryo"/>
              <a:cs typeface="Meiryo"/>
            </a:endParaRPr>
          </a:p>
        </p:txBody>
      </p:sp>
      <p:sp>
        <p:nvSpPr>
          <p:cNvPr id="4" name="object 4"/>
          <p:cNvSpPr txBox="1"/>
          <p:nvPr/>
        </p:nvSpPr>
        <p:spPr>
          <a:xfrm>
            <a:off x="2374573" y="799149"/>
            <a:ext cx="167005" cy="330835"/>
          </a:xfrm>
          <a:prstGeom prst="rect">
            <a:avLst/>
          </a:prstGeom>
        </p:spPr>
        <p:txBody>
          <a:bodyPr vert="horz" wrap="square" lIns="0" tIns="13335" rIns="0" bIns="0" rtlCol="0">
            <a:spAutoFit/>
          </a:bodyPr>
          <a:lstStyle/>
          <a:p>
            <a:pPr marL="12700">
              <a:spcBef>
                <a:spcPts val="105"/>
              </a:spcBef>
            </a:pPr>
            <a:r>
              <a:rPr sz="2000" dirty="0">
                <a:solidFill>
                  <a:srgbClr val="FDFFFF"/>
                </a:solidFill>
                <a:latin typeface="Century Gothic"/>
                <a:cs typeface="Century Gothic"/>
              </a:rPr>
              <a:t>4</a:t>
            </a:r>
            <a:endParaRPr sz="2000">
              <a:latin typeface="Century Gothic"/>
              <a:cs typeface="Century Gothic"/>
            </a:endParaRPr>
          </a:p>
        </p:txBody>
      </p:sp>
      <p:sp>
        <p:nvSpPr>
          <p:cNvPr id="5" name="object 5"/>
          <p:cNvSpPr/>
          <p:nvPr/>
        </p:nvSpPr>
        <p:spPr>
          <a:xfrm>
            <a:off x="2171701" y="1222247"/>
            <a:ext cx="8214359" cy="4729480"/>
          </a:xfrm>
          <a:custGeom>
            <a:avLst/>
            <a:gdLst/>
            <a:ahLst/>
            <a:cxnLst/>
            <a:rect l="l" t="t" r="r" b="b"/>
            <a:pathLst>
              <a:path w="8214359" h="4729480">
                <a:moveTo>
                  <a:pt x="0" y="0"/>
                </a:moveTo>
                <a:lnTo>
                  <a:pt x="8214359" y="0"/>
                </a:lnTo>
                <a:lnTo>
                  <a:pt x="8214359" y="4728972"/>
                </a:lnTo>
                <a:lnTo>
                  <a:pt x="0" y="4728972"/>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2648711" y="4828032"/>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7" name="object 7"/>
          <p:cNvSpPr/>
          <p:nvPr/>
        </p:nvSpPr>
        <p:spPr>
          <a:xfrm>
            <a:off x="2648711" y="4253484"/>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8" name="object 8"/>
          <p:cNvSpPr/>
          <p:nvPr/>
        </p:nvSpPr>
        <p:spPr>
          <a:xfrm>
            <a:off x="2648711" y="3677411"/>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9" name="object 9"/>
          <p:cNvSpPr/>
          <p:nvPr/>
        </p:nvSpPr>
        <p:spPr>
          <a:xfrm>
            <a:off x="2648711" y="3102864"/>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10" name="object 10"/>
          <p:cNvSpPr/>
          <p:nvPr/>
        </p:nvSpPr>
        <p:spPr>
          <a:xfrm>
            <a:off x="2648711" y="2526792"/>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11" name="object 11"/>
          <p:cNvSpPr/>
          <p:nvPr/>
        </p:nvSpPr>
        <p:spPr>
          <a:xfrm>
            <a:off x="2648711" y="1952244"/>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12" name="object 12"/>
          <p:cNvSpPr/>
          <p:nvPr/>
        </p:nvSpPr>
        <p:spPr>
          <a:xfrm>
            <a:off x="2648711" y="1376172"/>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13" name="object 13"/>
          <p:cNvSpPr/>
          <p:nvPr/>
        </p:nvSpPr>
        <p:spPr>
          <a:xfrm>
            <a:off x="2648711" y="1376172"/>
            <a:ext cx="7260590" cy="4028440"/>
          </a:xfrm>
          <a:custGeom>
            <a:avLst/>
            <a:gdLst/>
            <a:ahLst/>
            <a:cxnLst/>
            <a:rect l="l" t="t" r="r" b="b"/>
            <a:pathLst>
              <a:path w="7260590" h="4028440">
                <a:moveTo>
                  <a:pt x="0" y="0"/>
                </a:moveTo>
                <a:lnTo>
                  <a:pt x="7260336" y="0"/>
                </a:lnTo>
                <a:lnTo>
                  <a:pt x="7260336" y="4027932"/>
                </a:lnTo>
                <a:lnTo>
                  <a:pt x="0" y="4027932"/>
                </a:lnTo>
                <a:lnTo>
                  <a:pt x="0" y="0"/>
                </a:lnTo>
                <a:close/>
              </a:path>
            </a:pathLst>
          </a:custGeom>
          <a:ln w="9144">
            <a:solidFill>
              <a:srgbClr val="000000"/>
            </a:solidFill>
          </a:ln>
        </p:spPr>
        <p:txBody>
          <a:bodyPr wrap="square" lIns="0" tIns="0" rIns="0" bIns="0" rtlCol="0"/>
          <a:lstStyle/>
          <a:p>
            <a:endParaRPr/>
          </a:p>
        </p:txBody>
      </p:sp>
      <p:sp>
        <p:nvSpPr>
          <p:cNvPr id="14" name="object 14"/>
          <p:cNvSpPr/>
          <p:nvPr/>
        </p:nvSpPr>
        <p:spPr>
          <a:xfrm>
            <a:off x="9909047" y="1376172"/>
            <a:ext cx="0" cy="4028440"/>
          </a:xfrm>
          <a:custGeom>
            <a:avLst/>
            <a:gdLst/>
            <a:ahLst/>
            <a:cxnLst/>
            <a:rect l="l" t="t" r="r" b="b"/>
            <a:pathLst>
              <a:path h="4028440">
                <a:moveTo>
                  <a:pt x="0" y="4027932"/>
                </a:moveTo>
                <a:lnTo>
                  <a:pt x="0" y="0"/>
                </a:lnTo>
              </a:path>
            </a:pathLst>
          </a:custGeom>
          <a:ln w="9144">
            <a:solidFill>
              <a:srgbClr val="828282"/>
            </a:solidFill>
          </a:ln>
        </p:spPr>
        <p:txBody>
          <a:bodyPr wrap="square" lIns="0" tIns="0" rIns="0" bIns="0" rtlCol="0"/>
          <a:lstStyle/>
          <a:p>
            <a:endParaRPr/>
          </a:p>
        </p:txBody>
      </p:sp>
      <p:sp>
        <p:nvSpPr>
          <p:cNvPr id="15" name="object 15"/>
          <p:cNvSpPr/>
          <p:nvPr/>
        </p:nvSpPr>
        <p:spPr>
          <a:xfrm>
            <a:off x="9909047" y="5404103"/>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16" name="object 16"/>
          <p:cNvSpPr/>
          <p:nvPr/>
        </p:nvSpPr>
        <p:spPr>
          <a:xfrm>
            <a:off x="9909047" y="482803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17" name="object 17"/>
          <p:cNvSpPr/>
          <p:nvPr/>
        </p:nvSpPr>
        <p:spPr>
          <a:xfrm>
            <a:off x="9909047" y="425348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18" name="object 18"/>
          <p:cNvSpPr/>
          <p:nvPr/>
        </p:nvSpPr>
        <p:spPr>
          <a:xfrm>
            <a:off x="9909047" y="3677411"/>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19" name="object 19"/>
          <p:cNvSpPr/>
          <p:nvPr/>
        </p:nvSpPr>
        <p:spPr>
          <a:xfrm>
            <a:off x="9909047" y="310286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0" name="object 20"/>
          <p:cNvSpPr/>
          <p:nvPr/>
        </p:nvSpPr>
        <p:spPr>
          <a:xfrm>
            <a:off x="9909047" y="252679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1" name="object 21"/>
          <p:cNvSpPr/>
          <p:nvPr/>
        </p:nvSpPr>
        <p:spPr>
          <a:xfrm>
            <a:off x="9909047" y="195224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2" name="object 22"/>
          <p:cNvSpPr/>
          <p:nvPr/>
        </p:nvSpPr>
        <p:spPr>
          <a:xfrm>
            <a:off x="9909047" y="137617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3" name="object 23"/>
          <p:cNvSpPr/>
          <p:nvPr/>
        </p:nvSpPr>
        <p:spPr>
          <a:xfrm>
            <a:off x="2648711" y="1376172"/>
            <a:ext cx="0" cy="4028440"/>
          </a:xfrm>
          <a:custGeom>
            <a:avLst/>
            <a:gdLst/>
            <a:ahLst/>
            <a:cxnLst/>
            <a:rect l="l" t="t" r="r" b="b"/>
            <a:pathLst>
              <a:path h="4028440">
                <a:moveTo>
                  <a:pt x="0" y="4027932"/>
                </a:moveTo>
                <a:lnTo>
                  <a:pt x="0" y="0"/>
                </a:lnTo>
              </a:path>
            </a:pathLst>
          </a:custGeom>
          <a:ln w="9144">
            <a:solidFill>
              <a:srgbClr val="828282"/>
            </a:solidFill>
          </a:ln>
        </p:spPr>
        <p:txBody>
          <a:bodyPr wrap="square" lIns="0" tIns="0" rIns="0" bIns="0" rtlCol="0"/>
          <a:lstStyle/>
          <a:p>
            <a:endParaRPr/>
          </a:p>
        </p:txBody>
      </p:sp>
      <p:sp>
        <p:nvSpPr>
          <p:cNvPr id="24" name="object 24"/>
          <p:cNvSpPr/>
          <p:nvPr/>
        </p:nvSpPr>
        <p:spPr>
          <a:xfrm>
            <a:off x="2598419" y="5404103"/>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5" name="object 25"/>
          <p:cNvSpPr/>
          <p:nvPr/>
        </p:nvSpPr>
        <p:spPr>
          <a:xfrm>
            <a:off x="2598419" y="482803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6" name="object 26"/>
          <p:cNvSpPr/>
          <p:nvPr/>
        </p:nvSpPr>
        <p:spPr>
          <a:xfrm>
            <a:off x="2598419" y="425348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7" name="object 27"/>
          <p:cNvSpPr/>
          <p:nvPr/>
        </p:nvSpPr>
        <p:spPr>
          <a:xfrm>
            <a:off x="2598419" y="3677411"/>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8" name="object 28"/>
          <p:cNvSpPr/>
          <p:nvPr/>
        </p:nvSpPr>
        <p:spPr>
          <a:xfrm>
            <a:off x="2598419" y="310286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29" name="object 29"/>
          <p:cNvSpPr/>
          <p:nvPr/>
        </p:nvSpPr>
        <p:spPr>
          <a:xfrm>
            <a:off x="2598419" y="252679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30" name="object 30"/>
          <p:cNvSpPr/>
          <p:nvPr/>
        </p:nvSpPr>
        <p:spPr>
          <a:xfrm>
            <a:off x="2598419" y="1952244"/>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31" name="object 31"/>
          <p:cNvSpPr/>
          <p:nvPr/>
        </p:nvSpPr>
        <p:spPr>
          <a:xfrm>
            <a:off x="2598419" y="1376172"/>
            <a:ext cx="50800" cy="0"/>
          </a:xfrm>
          <a:custGeom>
            <a:avLst/>
            <a:gdLst/>
            <a:ahLst/>
            <a:cxnLst/>
            <a:rect l="l" t="t" r="r" b="b"/>
            <a:pathLst>
              <a:path w="50800">
                <a:moveTo>
                  <a:pt x="0" y="0"/>
                </a:moveTo>
                <a:lnTo>
                  <a:pt x="50292" y="0"/>
                </a:lnTo>
              </a:path>
            </a:pathLst>
          </a:custGeom>
          <a:ln w="9144">
            <a:solidFill>
              <a:srgbClr val="828282"/>
            </a:solidFill>
          </a:ln>
        </p:spPr>
        <p:txBody>
          <a:bodyPr wrap="square" lIns="0" tIns="0" rIns="0" bIns="0" rtlCol="0"/>
          <a:lstStyle/>
          <a:p>
            <a:endParaRPr/>
          </a:p>
        </p:txBody>
      </p:sp>
      <p:sp>
        <p:nvSpPr>
          <p:cNvPr id="32" name="object 32"/>
          <p:cNvSpPr/>
          <p:nvPr/>
        </p:nvSpPr>
        <p:spPr>
          <a:xfrm>
            <a:off x="2648711" y="5404103"/>
            <a:ext cx="7260590" cy="0"/>
          </a:xfrm>
          <a:custGeom>
            <a:avLst/>
            <a:gdLst/>
            <a:ahLst/>
            <a:cxnLst/>
            <a:rect l="l" t="t" r="r" b="b"/>
            <a:pathLst>
              <a:path w="7260590">
                <a:moveTo>
                  <a:pt x="0" y="0"/>
                </a:moveTo>
                <a:lnTo>
                  <a:pt x="7260335" y="0"/>
                </a:lnTo>
              </a:path>
            </a:pathLst>
          </a:custGeom>
          <a:ln w="9144">
            <a:solidFill>
              <a:srgbClr val="828282"/>
            </a:solidFill>
          </a:ln>
        </p:spPr>
        <p:txBody>
          <a:bodyPr wrap="square" lIns="0" tIns="0" rIns="0" bIns="0" rtlCol="0"/>
          <a:lstStyle/>
          <a:p>
            <a:endParaRPr/>
          </a:p>
        </p:txBody>
      </p:sp>
      <p:sp>
        <p:nvSpPr>
          <p:cNvPr id="33" name="object 33"/>
          <p:cNvSpPr/>
          <p:nvPr/>
        </p:nvSpPr>
        <p:spPr>
          <a:xfrm>
            <a:off x="2690622" y="1796033"/>
            <a:ext cx="7176770" cy="2946400"/>
          </a:xfrm>
          <a:custGeom>
            <a:avLst/>
            <a:gdLst/>
            <a:ahLst/>
            <a:cxnLst/>
            <a:rect l="l" t="t" r="r" b="b"/>
            <a:pathLst>
              <a:path w="7176770" h="2946400">
                <a:moveTo>
                  <a:pt x="0" y="2456688"/>
                </a:moveTo>
                <a:lnTo>
                  <a:pt x="82296" y="2441448"/>
                </a:lnTo>
                <a:lnTo>
                  <a:pt x="166116" y="2282952"/>
                </a:lnTo>
                <a:lnTo>
                  <a:pt x="249936" y="2212848"/>
                </a:lnTo>
                <a:lnTo>
                  <a:pt x="333756" y="2124456"/>
                </a:lnTo>
                <a:lnTo>
                  <a:pt x="417576" y="2026920"/>
                </a:lnTo>
                <a:lnTo>
                  <a:pt x="499872" y="2115312"/>
                </a:lnTo>
                <a:lnTo>
                  <a:pt x="583692" y="2020824"/>
                </a:lnTo>
                <a:lnTo>
                  <a:pt x="667512" y="1839468"/>
                </a:lnTo>
                <a:lnTo>
                  <a:pt x="751332" y="1923288"/>
                </a:lnTo>
                <a:lnTo>
                  <a:pt x="833628" y="2060448"/>
                </a:lnTo>
                <a:lnTo>
                  <a:pt x="917447" y="2161032"/>
                </a:lnTo>
                <a:lnTo>
                  <a:pt x="1001268" y="2374392"/>
                </a:lnTo>
                <a:lnTo>
                  <a:pt x="1085088" y="2456688"/>
                </a:lnTo>
                <a:lnTo>
                  <a:pt x="1167384" y="2351532"/>
                </a:lnTo>
                <a:lnTo>
                  <a:pt x="1251204" y="2497836"/>
                </a:lnTo>
                <a:lnTo>
                  <a:pt x="1335024" y="2391156"/>
                </a:lnTo>
                <a:lnTo>
                  <a:pt x="1418844" y="2313432"/>
                </a:lnTo>
                <a:lnTo>
                  <a:pt x="1501140" y="2086356"/>
                </a:lnTo>
                <a:lnTo>
                  <a:pt x="1584960" y="2052827"/>
                </a:lnTo>
                <a:lnTo>
                  <a:pt x="1668780" y="1856232"/>
                </a:lnTo>
                <a:lnTo>
                  <a:pt x="1752600" y="1808988"/>
                </a:lnTo>
                <a:lnTo>
                  <a:pt x="1834895" y="1720595"/>
                </a:lnTo>
                <a:lnTo>
                  <a:pt x="1918716" y="1589532"/>
                </a:lnTo>
                <a:lnTo>
                  <a:pt x="2002536" y="1869948"/>
                </a:lnTo>
                <a:lnTo>
                  <a:pt x="2086356" y="1801368"/>
                </a:lnTo>
                <a:lnTo>
                  <a:pt x="2170176" y="2223516"/>
                </a:lnTo>
                <a:lnTo>
                  <a:pt x="2252472" y="2240280"/>
                </a:lnTo>
                <a:lnTo>
                  <a:pt x="2336292" y="2171700"/>
                </a:lnTo>
                <a:lnTo>
                  <a:pt x="2420112" y="2103120"/>
                </a:lnTo>
                <a:lnTo>
                  <a:pt x="2503932" y="1976627"/>
                </a:lnTo>
                <a:lnTo>
                  <a:pt x="2586228" y="1926336"/>
                </a:lnTo>
                <a:lnTo>
                  <a:pt x="2670048" y="1990344"/>
                </a:lnTo>
                <a:lnTo>
                  <a:pt x="2753868" y="1927860"/>
                </a:lnTo>
                <a:lnTo>
                  <a:pt x="2837688" y="1840992"/>
                </a:lnTo>
                <a:lnTo>
                  <a:pt x="2919984" y="1629156"/>
                </a:lnTo>
                <a:lnTo>
                  <a:pt x="3003804" y="1508760"/>
                </a:lnTo>
                <a:lnTo>
                  <a:pt x="3087624" y="1389888"/>
                </a:lnTo>
                <a:lnTo>
                  <a:pt x="3171444" y="1284732"/>
                </a:lnTo>
                <a:lnTo>
                  <a:pt x="3253740" y="1260348"/>
                </a:lnTo>
                <a:lnTo>
                  <a:pt x="3337560" y="1109472"/>
                </a:lnTo>
                <a:lnTo>
                  <a:pt x="3421379" y="1147572"/>
                </a:lnTo>
                <a:lnTo>
                  <a:pt x="3505200" y="1144524"/>
                </a:lnTo>
                <a:lnTo>
                  <a:pt x="3589020" y="995172"/>
                </a:lnTo>
                <a:lnTo>
                  <a:pt x="3671316" y="947928"/>
                </a:lnTo>
                <a:lnTo>
                  <a:pt x="3755136" y="961644"/>
                </a:lnTo>
                <a:lnTo>
                  <a:pt x="3838955" y="812292"/>
                </a:lnTo>
                <a:lnTo>
                  <a:pt x="3922776" y="755904"/>
                </a:lnTo>
                <a:lnTo>
                  <a:pt x="4005072" y="681227"/>
                </a:lnTo>
                <a:lnTo>
                  <a:pt x="4088891" y="707136"/>
                </a:lnTo>
                <a:lnTo>
                  <a:pt x="4172712" y="822960"/>
                </a:lnTo>
                <a:lnTo>
                  <a:pt x="4256532" y="877824"/>
                </a:lnTo>
                <a:lnTo>
                  <a:pt x="4338828" y="1175004"/>
                </a:lnTo>
                <a:lnTo>
                  <a:pt x="4422648" y="918972"/>
                </a:lnTo>
                <a:lnTo>
                  <a:pt x="4506468" y="1374648"/>
                </a:lnTo>
                <a:lnTo>
                  <a:pt x="4590288" y="2599944"/>
                </a:lnTo>
                <a:lnTo>
                  <a:pt x="4672584" y="2945892"/>
                </a:lnTo>
                <a:lnTo>
                  <a:pt x="4756404" y="2444496"/>
                </a:lnTo>
                <a:lnTo>
                  <a:pt x="4840224" y="1990344"/>
                </a:lnTo>
                <a:lnTo>
                  <a:pt x="4924044" y="1655064"/>
                </a:lnTo>
                <a:lnTo>
                  <a:pt x="5006340" y="1635252"/>
                </a:lnTo>
                <a:lnTo>
                  <a:pt x="5090160" y="1272540"/>
                </a:lnTo>
                <a:lnTo>
                  <a:pt x="5173980" y="1274064"/>
                </a:lnTo>
                <a:lnTo>
                  <a:pt x="5257800" y="1153668"/>
                </a:lnTo>
                <a:lnTo>
                  <a:pt x="5341620" y="1420368"/>
                </a:lnTo>
                <a:lnTo>
                  <a:pt x="5423916" y="1592580"/>
                </a:lnTo>
                <a:lnTo>
                  <a:pt x="5507736" y="1437132"/>
                </a:lnTo>
                <a:lnTo>
                  <a:pt x="5591556" y="1421892"/>
                </a:lnTo>
                <a:lnTo>
                  <a:pt x="5675376" y="1222248"/>
                </a:lnTo>
                <a:lnTo>
                  <a:pt x="5757672" y="1339596"/>
                </a:lnTo>
                <a:lnTo>
                  <a:pt x="5841492" y="1299972"/>
                </a:lnTo>
                <a:lnTo>
                  <a:pt x="5925312" y="1260348"/>
                </a:lnTo>
                <a:lnTo>
                  <a:pt x="6009132" y="1053084"/>
                </a:lnTo>
                <a:lnTo>
                  <a:pt x="6091428" y="798576"/>
                </a:lnTo>
                <a:lnTo>
                  <a:pt x="6175248" y="806195"/>
                </a:lnTo>
                <a:lnTo>
                  <a:pt x="6259068" y="647700"/>
                </a:lnTo>
                <a:lnTo>
                  <a:pt x="6342888" y="454151"/>
                </a:lnTo>
                <a:lnTo>
                  <a:pt x="6425184" y="699515"/>
                </a:lnTo>
                <a:lnTo>
                  <a:pt x="6509004" y="624839"/>
                </a:lnTo>
                <a:lnTo>
                  <a:pt x="6592824" y="323088"/>
                </a:lnTo>
                <a:lnTo>
                  <a:pt x="6676644" y="361188"/>
                </a:lnTo>
                <a:lnTo>
                  <a:pt x="6758940" y="0"/>
                </a:lnTo>
                <a:lnTo>
                  <a:pt x="6842759" y="420624"/>
                </a:lnTo>
                <a:lnTo>
                  <a:pt x="6926580" y="387095"/>
                </a:lnTo>
                <a:lnTo>
                  <a:pt x="7010400" y="612648"/>
                </a:lnTo>
                <a:lnTo>
                  <a:pt x="7094220" y="388619"/>
                </a:lnTo>
                <a:lnTo>
                  <a:pt x="7176516" y="134112"/>
                </a:lnTo>
              </a:path>
            </a:pathLst>
          </a:custGeom>
          <a:ln w="28955">
            <a:solidFill>
              <a:srgbClr val="313131"/>
            </a:solidFill>
          </a:ln>
        </p:spPr>
        <p:txBody>
          <a:bodyPr wrap="square" lIns="0" tIns="0" rIns="0" bIns="0" rtlCol="0"/>
          <a:lstStyle/>
          <a:p>
            <a:endParaRPr/>
          </a:p>
        </p:txBody>
      </p:sp>
      <p:sp>
        <p:nvSpPr>
          <p:cNvPr id="34" name="object 34"/>
          <p:cNvSpPr/>
          <p:nvPr/>
        </p:nvSpPr>
        <p:spPr>
          <a:xfrm>
            <a:off x="2690622" y="3519679"/>
            <a:ext cx="7176770" cy="1289685"/>
          </a:xfrm>
          <a:custGeom>
            <a:avLst/>
            <a:gdLst/>
            <a:ahLst/>
            <a:cxnLst/>
            <a:rect l="l" t="t" r="r" b="b"/>
            <a:pathLst>
              <a:path w="7176770" h="1289685">
                <a:moveTo>
                  <a:pt x="0" y="733044"/>
                </a:moveTo>
                <a:lnTo>
                  <a:pt x="82296" y="662940"/>
                </a:lnTo>
                <a:lnTo>
                  <a:pt x="166116" y="583692"/>
                </a:lnTo>
                <a:lnTo>
                  <a:pt x="249936" y="473964"/>
                </a:lnTo>
                <a:lnTo>
                  <a:pt x="333756" y="536448"/>
                </a:lnTo>
                <a:lnTo>
                  <a:pt x="417576" y="461772"/>
                </a:lnTo>
                <a:lnTo>
                  <a:pt x="499872" y="338328"/>
                </a:lnTo>
                <a:lnTo>
                  <a:pt x="583692" y="286512"/>
                </a:lnTo>
                <a:lnTo>
                  <a:pt x="667512" y="103632"/>
                </a:lnTo>
                <a:lnTo>
                  <a:pt x="751332" y="48768"/>
                </a:lnTo>
                <a:lnTo>
                  <a:pt x="833628" y="0"/>
                </a:lnTo>
                <a:lnTo>
                  <a:pt x="917447" y="22860"/>
                </a:lnTo>
                <a:lnTo>
                  <a:pt x="1001268" y="86868"/>
                </a:lnTo>
                <a:lnTo>
                  <a:pt x="1085088" y="164592"/>
                </a:lnTo>
                <a:lnTo>
                  <a:pt x="1167384" y="291084"/>
                </a:lnTo>
                <a:lnTo>
                  <a:pt x="1251204" y="312420"/>
                </a:lnTo>
                <a:lnTo>
                  <a:pt x="1335024" y="387096"/>
                </a:lnTo>
                <a:lnTo>
                  <a:pt x="1418844" y="469392"/>
                </a:lnTo>
                <a:lnTo>
                  <a:pt x="1501140" y="466344"/>
                </a:lnTo>
                <a:lnTo>
                  <a:pt x="1584960" y="486156"/>
                </a:lnTo>
                <a:lnTo>
                  <a:pt x="1668780" y="432816"/>
                </a:lnTo>
                <a:lnTo>
                  <a:pt x="1752600" y="464820"/>
                </a:lnTo>
                <a:lnTo>
                  <a:pt x="1834895" y="429768"/>
                </a:lnTo>
                <a:lnTo>
                  <a:pt x="1918716" y="390144"/>
                </a:lnTo>
                <a:lnTo>
                  <a:pt x="2002536" y="280416"/>
                </a:lnTo>
                <a:lnTo>
                  <a:pt x="2086356" y="478536"/>
                </a:lnTo>
                <a:lnTo>
                  <a:pt x="2170176" y="601980"/>
                </a:lnTo>
                <a:lnTo>
                  <a:pt x="2252472" y="836676"/>
                </a:lnTo>
                <a:lnTo>
                  <a:pt x="2336292" y="691896"/>
                </a:lnTo>
                <a:lnTo>
                  <a:pt x="2420112" y="1063752"/>
                </a:lnTo>
                <a:lnTo>
                  <a:pt x="2503932" y="972312"/>
                </a:lnTo>
                <a:lnTo>
                  <a:pt x="2586228" y="1103376"/>
                </a:lnTo>
                <a:lnTo>
                  <a:pt x="2670048" y="821436"/>
                </a:lnTo>
                <a:lnTo>
                  <a:pt x="2753868" y="1068324"/>
                </a:lnTo>
                <a:lnTo>
                  <a:pt x="2837688" y="1203960"/>
                </a:lnTo>
                <a:lnTo>
                  <a:pt x="2919984" y="1153668"/>
                </a:lnTo>
                <a:lnTo>
                  <a:pt x="3003804" y="1150620"/>
                </a:lnTo>
                <a:lnTo>
                  <a:pt x="3087624" y="1115568"/>
                </a:lnTo>
                <a:lnTo>
                  <a:pt x="3171444" y="1110996"/>
                </a:lnTo>
                <a:lnTo>
                  <a:pt x="3253740" y="1120140"/>
                </a:lnTo>
                <a:lnTo>
                  <a:pt x="3337560" y="1083564"/>
                </a:lnTo>
                <a:lnTo>
                  <a:pt x="3421379" y="1018032"/>
                </a:lnTo>
                <a:lnTo>
                  <a:pt x="3505200" y="960120"/>
                </a:lnTo>
                <a:lnTo>
                  <a:pt x="3589020" y="868680"/>
                </a:lnTo>
                <a:lnTo>
                  <a:pt x="3671316" y="897636"/>
                </a:lnTo>
                <a:lnTo>
                  <a:pt x="3755136" y="844296"/>
                </a:lnTo>
                <a:lnTo>
                  <a:pt x="3838955" y="818388"/>
                </a:lnTo>
                <a:lnTo>
                  <a:pt x="3922776" y="769620"/>
                </a:lnTo>
                <a:lnTo>
                  <a:pt x="4005072" y="832104"/>
                </a:lnTo>
                <a:lnTo>
                  <a:pt x="4088891" y="757428"/>
                </a:lnTo>
                <a:lnTo>
                  <a:pt x="4172712" y="760476"/>
                </a:lnTo>
                <a:lnTo>
                  <a:pt x="4256532" y="699516"/>
                </a:lnTo>
                <a:lnTo>
                  <a:pt x="4338828" y="670560"/>
                </a:lnTo>
                <a:lnTo>
                  <a:pt x="4422648" y="592836"/>
                </a:lnTo>
                <a:lnTo>
                  <a:pt x="4506468" y="697992"/>
                </a:lnTo>
                <a:lnTo>
                  <a:pt x="4590288" y="731520"/>
                </a:lnTo>
                <a:lnTo>
                  <a:pt x="4672584" y="967740"/>
                </a:lnTo>
                <a:lnTo>
                  <a:pt x="4756404" y="1269492"/>
                </a:lnTo>
                <a:lnTo>
                  <a:pt x="4840224" y="1258824"/>
                </a:lnTo>
                <a:lnTo>
                  <a:pt x="4924044" y="1289304"/>
                </a:lnTo>
                <a:lnTo>
                  <a:pt x="5006340" y="1126236"/>
                </a:lnTo>
                <a:lnTo>
                  <a:pt x="5090160" y="1188720"/>
                </a:lnTo>
                <a:lnTo>
                  <a:pt x="5173980" y="1185672"/>
                </a:lnTo>
                <a:lnTo>
                  <a:pt x="5257800" y="1226820"/>
                </a:lnTo>
                <a:lnTo>
                  <a:pt x="5341620" y="1153668"/>
                </a:lnTo>
                <a:lnTo>
                  <a:pt x="5423916" y="1149096"/>
                </a:lnTo>
                <a:lnTo>
                  <a:pt x="5507736" y="1167384"/>
                </a:lnTo>
                <a:lnTo>
                  <a:pt x="5591556" y="1071372"/>
                </a:lnTo>
                <a:lnTo>
                  <a:pt x="5675376" y="1071372"/>
                </a:lnTo>
                <a:lnTo>
                  <a:pt x="5757672" y="1138428"/>
                </a:lnTo>
                <a:lnTo>
                  <a:pt x="5841492" y="1139952"/>
                </a:lnTo>
                <a:lnTo>
                  <a:pt x="5925312" y="1181100"/>
                </a:lnTo>
                <a:lnTo>
                  <a:pt x="6009132" y="1132332"/>
                </a:lnTo>
                <a:lnTo>
                  <a:pt x="6091428" y="1040892"/>
                </a:lnTo>
                <a:lnTo>
                  <a:pt x="6175248" y="1127760"/>
                </a:lnTo>
                <a:lnTo>
                  <a:pt x="6259068" y="1066800"/>
                </a:lnTo>
                <a:lnTo>
                  <a:pt x="6342888" y="1059180"/>
                </a:lnTo>
                <a:lnTo>
                  <a:pt x="6425184" y="883920"/>
                </a:lnTo>
                <a:lnTo>
                  <a:pt x="6509004" y="876300"/>
                </a:lnTo>
                <a:lnTo>
                  <a:pt x="6592824" y="858012"/>
                </a:lnTo>
                <a:lnTo>
                  <a:pt x="6676644" y="868680"/>
                </a:lnTo>
                <a:lnTo>
                  <a:pt x="6758940" y="818388"/>
                </a:lnTo>
                <a:lnTo>
                  <a:pt x="6842759" y="725424"/>
                </a:lnTo>
                <a:lnTo>
                  <a:pt x="6926580" y="665988"/>
                </a:lnTo>
                <a:lnTo>
                  <a:pt x="7010400" y="579120"/>
                </a:lnTo>
                <a:lnTo>
                  <a:pt x="7094220" y="548640"/>
                </a:lnTo>
                <a:lnTo>
                  <a:pt x="7176516" y="470916"/>
                </a:lnTo>
              </a:path>
            </a:pathLst>
          </a:custGeom>
          <a:ln w="28956">
            <a:solidFill>
              <a:srgbClr val="FF0000"/>
            </a:solidFill>
          </a:ln>
        </p:spPr>
        <p:txBody>
          <a:bodyPr wrap="square" lIns="0" tIns="0" rIns="0" bIns="0" rtlCol="0"/>
          <a:lstStyle/>
          <a:p>
            <a:endParaRPr/>
          </a:p>
        </p:txBody>
      </p:sp>
      <p:sp>
        <p:nvSpPr>
          <p:cNvPr id="35" name="object 35"/>
          <p:cNvSpPr txBox="1"/>
          <p:nvPr/>
        </p:nvSpPr>
        <p:spPr>
          <a:xfrm>
            <a:off x="10036752" y="5288028"/>
            <a:ext cx="19304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90</a:t>
            </a:r>
            <a:endParaRPr sz="1200">
              <a:latin typeface="Century Gothic"/>
              <a:cs typeface="Century Gothic"/>
            </a:endParaRPr>
          </a:p>
        </p:txBody>
      </p:sp>
      <p:sp>
        <p:nvSpPr>
          <p:cNvPr id="36" name="object 36"/>
          <p:cNvSpPr txBox="1"/>
          <p:nvPr/>
        </p:nvSpPr>
        <p:spPr>
          <a:xfrm>
            <a:off x="10036752" y="4712718"/>
            <a:ext cx="19304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95</a:t>
            </a:r>
            <a:endParaRPr sz="1200">
              <a:latin typeface="Century Gothic"/>
              <a:cs typeface="Century Gothic"/>
            </a:endParaRPr>
          </a:p>
        </p:txBody>
      </p:sp>
      <p:sp>
        <p:nvSpPr>
          <p:cNvPr id="37" name="object 37"/>
          <p:cNvSpPr txBox="1"/>
          <p:nvPr/>
        </p:nvSpPr>
        <p:spPr>
          <a:xfrm>
            <a:off x="10036752" y="413740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0</a:t>
            </a:r>
            <a:r>
              <a:rPr sz="1200" dirty="0">
                <a:latin typeface="Century Gothic"/>
                <a:cs typeface="Century Gothic"/>
              </a:rPr>
              <a:t>0</a:t>
            </a:r>
            <a:endParaRPr sz="1200">
              <a:latin typeface="Century Gothic"/>
              <a:cs typeface="Century Gothic"/>
            </a:endParaRPr>
          </a:p>
        </p:txBody>
      </p:sp>
      <p:sp>
        <p:nvSpPr>
          <p:cNvPr id="38" name="object 38"/>
          <p:cNvSpPr txBox="1"/>
          <p:nvPr/>
        </p:nvSpPr>
        <p:spPr>
          <a:xfrm>
            <a:off x="10036752" y="356209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0</a:t>
            </a:r>
            <a:r>
              <a:rPr sz="1200" dirty="0">
                <a:latin typeface="Century Gothic"/>
                <a:cs typeface="Century Gothic"/>
              </a:rPr>
              <a:t>5</a:t>
            </a:r>
            <a:endParaRPr sz="1200">
              <a:latin typeface="Century Gothic"/>
              <a:cs typeface="Century Gothic"/>
            </a:endParaRPr>
          </a:p>
        </p:txBody>
      </p:sp>
      <p:sp>
        <p:nvSpPr>
          <p:cNvPr id="39" name="object 39"/>
          <p:cNvSpPr txBox="1"/>
          <p:nvPr/>
        </p:nvSpPr>
        <p:spPr>
          <a:xfrm>
            <a:off x="10036752" y="298678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1</a:t>
            </a:r>
            <a:r>
              <a:rPr sz="1200" dirty="0">
                <a:latin typeface="Century Gothic"/>
                <a:cs typeface="Century Gothic"/>
              </a:rPr>
              <a:t>0</a:t>
            </a:r>
            <a:endParaRPr sz="1200">
              <a:latin typeface="Century Gothic"/>
              <a:cs typeface="Century Gothic"/>
            </a:endParaRPr>
          </a:p>
        </p:txBody>
      </p:sp>
      <p:sp>
        <p:nvSpPr>
          <p:cNvPr id="40" name="object 40"/>
          <p:cNvSpPr txBox="1"/>
          <p:nvPr/>
        </p:nvSpPr>
        <p:spPr>
          <a:xfrm>
            <a:off x="10036752" y="241147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1</a:t>
            </a:r>
            <a:r>
              <a:rPr sz="1200" dirty="0">
                <a:latin typeface="Century Gothic"/>
                <a:cs typeface="Century Gothic"/>
              </a:rPr>
              <a:t>5</a:t>
            </a:r>
            <a:endParaRPr sz="1200">
              <a:latin typeface="Century Gothic"/>
              <a:cs typeface="Century Gothic"/>
            </a:endParaRPr>
          </a:p>
        </p:txBody>
      </p:sp>
      <p:sp>
        <p:nvSpPr>
          <p:cNvPr id="41" name="object 41"/>
          <p:cNvSpPr txBox="1"/>
          <p:nvPr/>
        </p:nvSpPr>
        <p:spPr>
          <a:xfrm>
            <a:off x="10036752" y="183616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2</a:t>
            </a:r>
            <a:r>
              <a:rPr sz="1200" dirty="0">
                <a:latin typeface="Century Gothic"/>
                <a:cs typeface="Century Gothic"/>
              </a:rPr>
              <a:t>0</a:t>
            </a:r>
            <a:endParaRPr sz="1200">
              <a:latin typeface="Century Gothic"/>
              <a:cs typeface="Century Gothic"/>
            </a:endParaRPr>
          </a:p>
        </p:txBody>
      </p:sp>
      <p:sp>
        <p:nvSpPr>
          <p:cNvPr id="42" name="object 42"/>
          <p:cNvSpPr txBox="1"/>
          <p:nvPr/>
        </p:nvSpPr>
        <p:spPr>
          <a:xfrm>
            <a:off x="10036752" y="126085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2</a:t>
            </a:r>
            <a:r>
              <a:rPr sz="1200" dirty="0">
                <a:latin typeface="Century Gothic"/>
                <a:cs typeface="Century Gothic"/>
              </a:rPr>
              <a:t>5</a:t>
            </a:r>
            <a:endParaRPr sz="1200">
              <a:latin typeface="Century Gothic"/>
              <a:cs typeface="Century Gothic"/>
            </a:endParaRPr>
          </a:p>
        </p:txBody>
      </p:sp>
      <p:sp>
        <p:nvSpPr>
          <p:cNvPr id="43" name="object 43"/>
          <p:cNvSpPr txBox="1"/>
          <p:nvPr/>
        </p:nvSpPr>
        <p:spPr>
          <a:xfrm>
            <a:off x="2411115" y="5288028"/>
            <a:ext cx="109855" cy="197490"/>
          </a:xfrm>
          <a:prstGeom prst="rect">
            <a:avLst/>
          </a:prstGeom>
        </p:spPr>
        <p:txBody>
          <a:bodyPr vert="horz" wrap="square" lIns="0" tIns="12700" rIns="0" bIns="0" rtlCol="0">
            <a:spAutoFit/>
          </a:bodyPr>
          <a:lstStyle/>
          <a:p>
            <a:pPr marL="12700">
              <a:spcBef>
                <a:spcPts val="100"/>
              </a:spcBef>
            </a:pPr>
            <a:r>
              <a:rPr sz="1200" dirty="0">
                <a:latin typeface="Century Gothic"/>
                <a:cs typeface="Century Gothic"/>
              </a:rPr>
              <a:t>0</a:t>
            </a:r>
            <a:endParaRPr sz="1200">
              <a:latin typeface="Century Gothic"/>
              <a:cs typeface="Century Gothic"/>
            </a:endParaRPr>
          </a:p>
        </p:txBody>
      </p:sp>
      <p:sp>
        <p:nvSpPr>
          <p:cNvPr id="44" name="object 44"/>
          <p:cNvSpPr txBox="1"/>
          <p:nvPr/>
        </p:nvSpPr>
        <p:spPr>
          <a:xfrm>
            <a:off x="2326684" y="4712718"/>
            <a:ext cx="19304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50</a:t>
            </a:r>
            <a:endParaRPr sz="1200">
              <a:latin typeface="Century Gothic"/>
              <a:cs typeface="Century Gothic"/>
            </a:endParaRPr>
          </a:p>
        </p:txBody>
      </p:sp>
      <p:sp>
        <p:nvSpPr>
          <p:cNvPr id="45" name="object 45"/>
          <p:cNvSpPr txBox="1"/>
          <p:nvPr/>
        </p:nvSpPr>
        <p:spPr>
          <a:xfrm>
            <a:off x="2242254" y="413740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0</a:t>
            </a:r>
            <a:r>
              <a:rPr sz="1200" dirty="0">
                <a:latin typeface="Century Gothic"/>
                <a:cs typeface="Century Gothic"/>
              </a:rPr>
              <a:t>0</a:t>
            </a:r>
            <a:endParaRPr sz="1200">
              <a:latin typeface="Century Gothic"/>
              <a:cs typeface="Century Gothic"/>
            </a:endParaRPr>
          </a:p>
        </p:txBody>
      </p:sp>
      <p:sp>
        <p:nvSpPr>
          <p:cNvPr id="46" name="object 46"/>
          <p:cNvSpPr txBox="1"/>
          <p:nvPr/>
        </p:nvSpPr>
        <p:spPr>
          <a:xfrm>
            <a:off x="2242254" y="356209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1</a:t>
            </a:r>
            <a:r>
              <a:rPr sz="1200" spc="5" dirty="0">
                <a:latin typeface="Century Gothic"/>
                <a:cs typeface="Century Gothic"/>
              </a:rPr>
              <a:t>5</a:t>
            </a:r>
            <a:r>
              <a:rPr sz="1200" dirty="0">
                <a:latin typeface="Century Gothic"/>
                <a:cs typeface="Century Gothic"/>
              </a:rPr>
              <a:t>0</a:t>
            </a:r>
            <a:endParaRPr sz="1200">
              <a:latin typeface="Century Gothic"/>
              <a:cs typeface="Century Gothic"/>
            </a:endParaRPr>
          </a:p>
        </p:txBody>
      </p:sp>
      <p:sp>
        <p:nvSpPr>
          <p:cNvPr id="47" name="object 47"/>
          <p:cNvSpPr txBox="1"/>
          <p:nvPr/>
        </p:nvSpPr>
        <p:spPr>
          <a:xfrm>
            <a:off x="2242254" y="298678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2</a:t>
            </a:r>
            <a:r>
              <a:rPr sz="1200" spc="5" dirty="0">
                <a:latin typeface="Century Gothic"/>
                <a:cs typeface="Century Gothic"/>
              </a:rPr>
              <a:t>0</a:t>
            </a:r>
            <a:r>
              <a:rPr sz="1200" dirty="0">
                <a:latin typeface="Century Gothic"/>
                <a:cs typeface="Century Gothic"/>
              </a:rPr>
              <a:t>0</a:t>
            </a:r>
            <a:endParaRPr sz="1200">
              <a:latin typeface="Century Gothic"/>
              <a:cs typeface="Century Gothic"/>
            </a:endParaRPr>
          </a:p>
        </p:txBody>
      </p:sp>
      <p:sp>
        <p:nvSpPr>
          <p:cNvPr id="48" name="object 48"/>
          <p:cNvSpPr txBox="1"/>
          <p:nvPr/>
        </p:nvSpPr>
        <p:spPr>
          <a:xfrm>
            <a:off x="2242254" y="241147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2</a:t>
            </a:r>
            <a:r>
              <a:rPr sz="1200" spc="5" dirty="0">
                <a:latin typeface="Century Gothic"/>
                <a:cs typeface="Century Gothic"/>
              </a:rPr>
              <a:t>5</a:t>
            </a:r>
            <a:r>
              <a:rPr sz="1200" dirty="0">
                <a:latin typeface="Century Gothic"/>
                <a:cs typeface="Century Gothic"/>
              </a:rPr>
              <a:t>0</a:t>
            </a:r>
            <a:endParaRPr sz="1200">
              <a:latin typeface="Century Gothic"/>
              <a:cs typeface="Century Gothic"/>
            </a:endParaRPr>
          </a:p>
        </p:txBody>
      </p:sp>
      <p:sp>
        <p:nvSpPr>
          <p:cNvPr id="49" name="object 49"/>
          <p:cNvSpPr txBox="1"/>
          <p:nvPr/>
        </p:nvSpPr>
        <p:spPr>
          <a:xfrm>
            <a:off x="2242254" y="183616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3</a:t>
            </a:r>
            <a:r>
              <a:rPr sz="1200" spc="5" dirty="0">
                <a:latin typeface="Century Gothic"/>
                <a:cs typeface="Century Gothic"/>
              </a:rPr>
              <a:t>0</a:t>
            </a:r>
            <a:r>
              <a:rPr sz="1200" dirty="0">
                <a:latin typeface="Century Gothic"/>
                <a:cs typeface="Century Gothic"/>
              </a:rPr>
              <a:t>0</a:t>
            </a:r>
            <a:endParaRPr sz="1200">
              <a:latin typeface="Century Gothic"/>
              <a:cs typeface="Century Gothic"/>
            </a:endParaRPr>
          </a:p>
        </p:txBody>
      </p:sp>
      <p:sp>
        <p:nvSpPr>
          <p:cNvPr id="50" name="object 50"/>
          <p:cNvSpPr txBox="1"/>
          <p:nvPr/>
        </p:nvSpPr>
        <p:spPr>
          <a:xfrm>
            <a:off x="2242254" y="1260858"/>
            <a:ext cx="279400" cy="197490"/>
          </a:xfrm>
          <a:prstGeom prst="rect">
            <a:avLst/>
          </a:prstGeom>
        </p:spPr>
        <p:txBody>
          <a:bodyPr vert="horz" wrap="square" lIns="0" tIns="12700" rIns="0" bIns="0" rtlCol="0">
            <a:spAutoFit/>
          </a:bodyPr>
          <a:lstStyle/>
          <a:p>
            <a:pPr marL="12700">
              <a:spcBef>
                <a:spcPts val="100"/>
              </a:spcBef>
            </a:pPr>
            <a:r>
              <a:rPr sz="1200" spc="-5" dirty="0">
                <a:latin typeface="Century Gothic"/>
                <a:cs typeface="Century Gothic"/>
              </a:rPr>
              <a:t>3</a:t>
            </a:r>
            <a:r>
              <a:rPr sz="1200" spc="5" dirty="0">
                <a:latin typeface="Century Gothic"/>
                <a:cs typeface="Century Gothic"/>
              </a:rPr>
              <a:t>5</a:t>
            </a:r>
            <a:r>
              <a:rPr sz="1200" dirty="0">
                <a:latin typeface="Century Gothic"/>
                <a:cs typeface="Century Gothic"/>
              </a:rPr>
              <a:t>0</a:t>
            </a:r>
            <a:endParaRPr sz="1200">
              <a:latin typeface="Century Gothic"/>
              <a:cs typeface="Century Gothic"/>
            </a:endParaRPr>
          </a:p>
        </p:txBody>
      </p:sp>
      <p:sp>
        <p:nvSpPr>
          <p:cNvPr id="51" name="object 51"/>
          <p:cNvSpPr/>
          <p:nvPr/>
        </p:nvSpPr>
        <p:spPr>
          <a:xfrm>
            <a:off x="2434170" y="5536205"/>
            <a:ext cx="278765" cy="281940"/>
          </a:xfrm>
          <a:custGeom>
            <a:avLst/>
            <a:gdLst/>
            <a:ahLst/>
            <a:cxnLst/>
            <a:rect l="l" t="t" r="r" b="b"/>
            <a:pathLst>
              <a:path w="278765" h="281939">
                <a:moveTo>
                  <a:pt x="30457" y="211975"/>
                </a:moveTo>
                <a:lnTo>
                  <a:pt x="15100" y="211975"/>
                </a:lnTo>
                <a:lnTo>
                  <a:pt x="84924" y="281800"/>
                </a:lnTo>
                <a:lnTo>
                  <a:pt x="92608" y="274116"/>
                </a:lnTo>
                <a:lnTo>
                  <a:pt x="30457" y="211975"/>
                </a:lnTo>
                <a:close/>
              </a:path>
              <a:path w="278765" h="281939">
                <a:moveTo>
                  <a:pt x="129425" y="180898"/>
                </a:moveTo>
                <a:lnTo>
                  <a:pt x="118135" y="180898"/>
                </a:lnTo>
                <a:lnTo>
                  <a:pt x="128879" y="233527"/>
                </a:lnTo>
                <a:lnTo>
                  <a:pt x="139357" y="231267"/>
                </a:lnTo>
                <a:lnTo>
                  <a:pt x="129425" y="180898"/>
                </a:lnTo>
                <a:close/>
              </a:path>
              <a:path w="278765" h="281939">
                <a:moveTo>
                  <a:pt x="15201" y="196723"/>
                </a:moveTo>
                <a:lnTo>
                  <a:pt x="0" y="211924"/>
                </a:lnTo>
                <a:lnTo>
                  <a:pt x="2946" y="224129"/>
                </a:lnTo>
                <a:lnTo>
                  <a:pt x="15100" y="211975"/>
                </a:lnTo>
                <a:lnTo>
                  <a:pt x="30457" y="211975"/>
                </a:lnTo>
                <a:lnTo>
                  <a:pt x="15201" y="196723"/>
                </a:lnTo>
                <a:close/>
              </a:path>
              <a:path w="278765" h="281939">
                <a:moveTo>
                  <a:pt x="87464" y="130911"/>
                </a:moveTo>
                <a:lnTo>
                  <a:pt x="56108" y="162623"/>
                </a:lnTo>
                <a:lnTo>
                  <a:pt x="56019" y="168427"/>
                </a:lnTo>
                <a:lnTo>
                  <a:pt x="59042" y="179717"/>
                </a:lnTo>
                <a:lnTo>
                  <a:pt x="62026" y="184772"/>
                </a:lnTo>
                <a:lnTo>
                  <a:pt x="72974" y="195719"/>
                </a:lnTo>
                <a:lnTo>
                  <a:pt x="80581" y="199034"/>
                </a:lnTo>
                <a:lnTo>
                  <a:pt x="98031" y="199339"/>
                </a:lnTo>
                <a:lnTo>
                  <a:pt x="105460" y="196329"/>
                </a:lnTo>
                <a:lnTo>
                  <a:pt x="113411" y="188379"/>
                </a:lnTo>
                <a:lnTo>
                  <a:pt x="83941" y="188366"/>
                </a:lnTo>
                <a:lnTo>
                  <a:pt x="78549" y="186143"/>
                </a:lnTo>
                <a:lnTo>
                  <a:pt x="69570" y="177152"/>
                </a:lnTo>
                <a:lnTo>
                  <a:pt x="67322" y="171742"/>
                </a:lnTo>
                <a:lnTo>
                  <a:pt x="67349" y="158978"/>
                </a:lnTo>
                <a:lnTo>
                  <a:pt x="69570" y="153619"/>
                </a:lnTo>
                <a:lnTo>
                  <a:pt x="78605" y="144589"/>
                </a:lnTo>
                <a:lnTo>
                  <a:pt x="84023" y="142341"/>
                </a:lnTo>
                <a:lnTo>
                  <a:pt x="114935" y="142341"/>
                </a:lnTo>
                <a:lnTo>
                  <a:pt x="109778" y="137185"/>
                </a:lnTo>
                <a:lnTo>
                  <a:pt x="104787" y="134251"/>
                </a:lnTo>
                <a:lnTo>
                  <a:pt x="93205" y="130962"/>
                </a:lnTo>
                <a:lnTo>
                  <a:pt x="87464" y="130911"/>
                </a:lnTo>
                <a:close/>
              </a:path>
              <a:path w="278765" h="281939">
                <a:moveTo>
                  <a:pt x="114935" y="142341"/>
                </a:moveTo>
                <a:lnTo>
                  <a:pt x="96710" y="142341"/>
                </a:lnTo>
                <a:lnTo>
                  <a:pt x="102146" y="144602"/>
                </a:lnTo>
                <a:lnTo>
                  <a:pt x="111112" y="153568"/>
                </a:lnTo>
                <a:lnTo>
                  <a:pt x="113372" y="158978"/>
                </a:lnTo>
                <a:lnTo>
                  <a:pt x="113356" y="171742"/>
                </a:lnTo>
                <a:lnTo>
                  <a:pt x="111150" y="177076"/>
                </a:lnTo>
                <a:lnTo>
                  <a:pt x="102107" y="186105"/>
                </a:lnTo>
                <a:lnTo>
                  <a:pt x="96685" y="188366"/>
                </a:lnTo>
                <a:lnTo>
                  <a:pt x="83972" y="188379"/>
                </a:lnTo>
                <a:lnTo>
                  <a:pt x="113423" y="188366"/>
                </a:lnTo>
                <a:lnTo>
                  <a:pt x="114071" y="187718"/>
                </a:lnTo>
                <a:lnTo>
                  <a:pt x="116243" y="184619"/>
                </a:lnTo>
                <a:lnTo>
                  <a:pt x="118135" y="180898"/>
                </a:lnTo>
                <a:lnTo>
                  <a:pt x="129425" y="180898"/>
                </a:lnTo>
                <a:lnTo>
                  <a:pt x="126212" y="164604"/>
                </a:lnTo>
                <a:lnTo>
                  <a:pt x="124307" y="158115"/>
                </a:lnTo>
                <a:lnTo>
                  <a:pt x="119888" y="148564"/>
                </a:lnTo>
                <a:lnTo>
                  <a:pt x="117182" y="144589"/>
                </a:lnTo>
                <a:lnTo>
                  <a:pt x="114935" y="142341"/>
                </a:lnTo>
                <a:close/>
              </a:path>
              <a:path w="278765" h="281939">
                <a:moveTo>
                  <a:pt x="189775" y="120548"/>
                </a:moveTo>
                <a:lnTo>
                  <a:pt x="178473" y="120548"/>
                </a:lnTo>
                <a:lnTo>
                  <a:pt x="189230" y="173177"/>
                </a:lnTo>
                <a:lnTo>
                  <a:pt x="199707" y="170916"/>
                </a:lnTo>
                <a:lnTo>
                  <a:pt x="189775" y="120548"/>
                </a:lnTo>
                <a:close/>
              </a:path>
              <a:path w="278765" h="281939">
                <a:moveTo>
                  <a:pt x="147815" y="70573"/>
                </a:moveTo>
                <a:lnTo>
                  <a:pt x="116446" y="102273"/>
                </a:lnTo>
                <a:lnTo>
                  <a:pt x="116370" y="108077"/>
                </a:lnTo>
                <a:lnTo>
                  <a:pt x="119392" y="119367"/>
                </a:lnTo>
                <a:lnTo>
                  <a:pt x="122364" y="124421"/>
                </a:lnTo>
                <a:lnTo>
                  <a:pt x="133311" y="135369"/>
                </a:lnTo>
                <a:lnTo>
                  <a:pt x="140919" y="138684"/>
                </a:lnTo>
                <a:lnTo>
                  <a:pt x="158369" y="138988"/>
                </a:lnTo>
                <a:lnTo>
                  <a:pt x="165811" y="135978"/>
                </a:lnTo>
                <a:lnTo>
                  <a:pt x="173761" y="128028"/>
                </a:lnTo>
                <a:lnTo>
                  <a:pt x="144279" y="128016"/>
                </a:lnTo>
                <a:lnTo>
                  <a:pt x="138887" y="125793"/>
                </a:lnTo>
                <a:lnTo>
                  <a:pt x="129908" y="116814"/>
                </a:lnTo>
                <a:lnTo>
                  <a:pt x="127673" y="111391"/>
                </a:lnTo>
                <a:lnTo>
                  <a:pt x="127699" y="98628"/>
                </a:lnTo>
                <a:lnTo>
                  <a:pt x="129892" y="93306"/>
                </a:lnTo>
                <a:lnTo>
                  <a:pt x="138955" y="84239"/>
                </a:lnTo>
                <a:lnTo>
                  <a:pt x="144360" y="81991"/>
                </a:lnTo>
                <a:lnTo>
                  <a:pt x="175285" y="81991"/>
                </a:lnTo>
                <a:lnTo>
                  <a:pt x="170129" y="76835"/>
                </a:lnTo>
                <a:lnTo>
                  <a:pt x="165138" y="73914"/>
                </a:lnTo>
                <a:lnTo>
                  <a:pt x="153555" y="70612"/>
                </a:lnTo>
                <a:lnTo>
                  <a:pt x="147815" y="70573"/>
                </a:lnTo>
                <a:close/>
              </a:path>
              <a:path w="278765" h="281939">
                <a:moveTo>
                  <a:pt x="175285" y="81991"/>
                </a:moveTo>
                <a:lnTo>
                  <a:pt x="157060" y="81991"/>
                </a:lnTo>
                <a:lnTo>
                  <a:pt x="162496" y="84251"/>
                </a:lnTo>
                <a:lnTo>
                  <a:pt x="171462" y="93218"/>
                </a:lnTo>
                <a:lnTo>
                  <a:pt x="173723" y="98628"/>
                </a:lnTo>
                <a:lnTo>
                  <a:pt x="173706" y="111391"/>
                </a:lnTo>
                <a:lnTo>
                  <a:pt x="171488" y="116725"/>
                </a:lnTo>
                <a:lnTo>
                  <a:pt x="162458" y="125768"/>
                </a:lnTo>
                <a:lnTo>
                  <a:pt x="157022" y="128016"/>
                </a:lnTo>
                <a:lnTo>
                  <a:pt x="144310" y="128028"/>
                </a:lnTo>
                <a:lnTo>
                  <a:pt x="173774" y="128016"/>
                </a:lnTo>
                <a:lnTo>
                  <a:pt x="174421" y="127368"/>
                </a:lnTo>
                <a:lnTo>
                  <a:pt x="176593" y="124282"/>
                </a:lnTo>
                <a:lnTo>
                  <a:pt x="178473" y="120548"/>
                </a:lnTo>
                <a:lnTo>
                  <a:pt x="189775" y="120548"/>
                </a:lnTo>
                <a:lnTo>
                  <a:pt x="186563" y="104254"/>
                </a:lnTo>
                <a:lnTo>
                  <a:pt x="184658" y="97764"/>
                </a:lnTo>
                <a:lnTo>
                  <a:pt x="180238" y="88226"/>
                </a:lnTo>
                <a:lnTo>
                  <a:pt x="177533" y="84239"/>
                </a:lnTo>
                <a:lnTo>
                  <a:pt x="175285" y="81991"/>
                </a:lnTo>
                <a:close/>
              </a:path>
              <a:path w="278765" h="281939">
                <a:moveTo>
                  <a:pt x="229920" y="99339"/>
                </a:moveTo>
                <a:lnTo>
                  <a:pt x="221983" y="107276"/>
                </a:lnTo>
                <a:lnTo>
                  <a:pt x="228930" y="112547"/>
                </a:lnTo>
                <a:lnTo>
                  <a:pt x="236474" y="114935"/>
                </a:lnTo>
                <a:lnTo>
                  <a:pt x="252793" y="113995"/>
                </a:lnTo>
                <a:lnTo>
                  <a:pt x="260007" y="110617"/>
                </a:lnTo>
                <a:lnTo>
                  <a:pt x="266611" y="104013"/>
                </a:lnTo>
                <a:lnTo>
                  <a:pt x="243497" y="104013"/>
                </a:lnTo>
                <a:lnTo>
                  <a:pt x="236931" y="103136"/>
                </a:lnTo>
                <a:lnTo>
                  <a:pt x="233502" y="101727"/>
                </a:lnTo>
                <a:lnTo>
                  <a:pt x="229920" y="99339"/>
                </a:lnTo>
                <a:close/>
              </a:path>
              <a:path w="278765" h="281939">
                <a:moveTo>
                  <a:pt x="265949" y="50038"/>
                </a:moveTo>
                <a:lnTo>
                  <a:pt x="246786" y="50038"/>
                </a:lnTo>
                <a:lnTo>
                  <a:pt x="252679" y="52628"/>
                </a:lnTo>
                <a:lnTo>
                  <a:pt x="263677" y="63627"/>
                </a:lnTo>
                <a:lnTo>
                  <a:pt x="266661" y="70269"/>
                </a:lnTo>
                <a:lnTo>
                  <a:pt x="267081" y="85267"/>
                </a:lnTo>
                <a:lnTo>
                  <a:pt x="264642" y="91567"/>
                </a:lnTo>
                <a:lnTo>
                  <a:pt x="256959" y="99250"/>
                </a:lnTo>
                <a:lnTo>
                  <a:pt x="253898" y="101168"/>
                </a:lnTo>
                <a:lnTo>
                  <a:pt x="246888" y="103619"/>
                </a:lnTo>
                <a:lnTo>
                  <a:pt x="243497" y="104013"/>
                </a:lnTo>
                <a:lnTo>
                  <a:pt x="266611" y="104013"/>
                </a:lnTo>
                <a:lnTo>
                  <a:pt x="271551" y="99072"/>
                </a:lnTo>
                <a:lnTo>
                  <a:pt x="275056" y="93306"/>
                </a:lnTo>
                <a:lnTo>
                  <a:pt x="278561" y="80746"/>
                </a:lnTo>
                <a:lnTo>
                  <a:pt x="278498" y="74307"/>
                </a:lnTo>
                <a:lnTo>
                  <a:pt x="274701" y="61125"/>
                </a:lnTo>
                <a:lnTo>
                  <a:pt x="271208" y="55283"/>
                </a:lnTo>
                <a:lnTo>
                  <a:pt x="265949" y="50038"/>
                </a:lnTo>
                <a:close/>
              </a:path>
              <a:path w="278765" h="281939">
                <a:moveTo>
                  <a:pt x="211924" y="0"/>
                </a:moveTo>
                <a:lnTo>
                  <a:pt x="178409" y="33515"/>
                </a:lnTo>
                <a:lnTo>
                  <a:pt x="209715" y="79133"/>
                </a:lnTo>
                <a:lnTo>
                  <a:pt x="213436" y="69875"/>
                </a:lnTo>
                <a:lnTo>
                  <a:pt x="217576" y="62966"/>
                </a:lnTo>
                <a:lnTo>
                  <a:pt x="220700" y="59842"/>
                </a:lnTo>
                <a:lnTo>
                  <a:pt x="209029" y="59842"/>
                </a:lnTo>
                <a:lnTo>
                  <a:pt x="191795" y="34861"/>
                </a:lnTo>
                <a:lnTo>
                  <a:pt x="219303" y="7366"/>
                </a:lnTo>
                <a:lnTo>
                  <a:pt x="211924" y="0"/>
                </a:lnTo>
                <a:close/>
              </a:path>
              <a:path w="278765" h="281939">
                <a:moveTo>
                  <a:pt x="241147" y="38925"/>
                </a:moveTo>
                <a:lnTo>
                  <a:pt x="209029" y="59842"/>
                </a:lnTo>
                <a:lnTo>
                  <a:pt x="220700" y="59842"/>
                </a:lnTo>
                <a:lnTo>
                  <a:pt x="227647" y="52895"/>
                </a:lnTo>
                <a:lnTo>
                  <a:pt x="233679" y="50114"/>
                </a:lnTo>
                <a:lnTo>
                  <a:pt x="265949" y="50038"/>
                </a:lnTo>
                <a:lnTo>
                  <a:pt x="260423" y="45342"/>
                </a:lnTo>
                <a:lnTo>
                  <a:pt x="254357" y="41848"/>
                </a:lnTo>
                <a:lnTo>
                  <a:pt x="247931" y="39708"/>
                </a:lnTo>
                <a:lnTo>
                  <a:pt x="241147" y="38925"/>
                </a:lnTo>
                <a:close/>
              </a:path>
            </a:pathLst>
          </a:custGeom>
          <a:solidFill>
            <a:srgbClr val="000000"/>
          </a:solidFill>
        </p:spPr>
        <p:txBody>
          <a:bodyPr wrap="square" lIns="0" tIns="0" rIns="0" bIns="0" rtlCol="0"/>
          <a:lstStyle/>
          <a:p>
            <a:endParaRPr/>
          </a:p>
        </p:txBody>
      </p:sp>
      <p:sp>
        <p:nvSpPr>
          <p:cNvPr id="52" name="object 52"/>
          <p:cNvSpPr/>
          <p:nvPr/>
        </p:nvSpPr>
        <p:spPr>
          <a:xfrm>
            <a:off x="2768004" y="5545463"/>
            <a:ext cx="280035" cy="273050"/>
          </a:xfrm>
          <a:custGeom>
            <a:avLst/>
            <a:gdLst/>
            <a:ahLst/>
            <a:cxnLst/>
            <a:rect l="l" t="t" r="r" b="b"/>
            <a:pathLst>
              <a:path w="280034" h="273050">
                <a:moveTo>
                  <a:pt x="30457" y="202717"/>
                </a:moveTo>
                <a:lnTo>
                  <a:pt x="15100" y="202717"/>
                </a:lnTo>
                <a:lnTo>
                  <a:pt x="84924" y="272541"/>
                </a:lnTo>
                <a:lnTo>
                  <a:pt x="92608" y="264858"/>
                </a:lnTo>
                <a:lnTo>
                  <a:pt x="30457" y="202717"/>
                </a:lnTo>
                <a:close/>
              </a:path>
              <a:path w="280034" h="273050">
                <a:moveTo>
                  <a:pt x="129425" y="171640"/>
                </a:moveTo>
                <a:lnTo>
                  <a:pt x="118135" y="171640"/>
                </a:lnTo>
                <a:lnTo>
                  <a:pt x="128879" y="224269"/>
                </a:lnTo>
                <a:lnTo>
                  <a:pt x="139357" y="222008"/>
                </a:lnTo>
                <a:lnTo>
                  <a:pt x="129425" y="171640"/>
                </a:lnTo>
                <a:close/>
              </a:path>
              <a:path w="280034" h="273050">
                <a:moveTo>
                  <a:pt x="15201" y="187464"/>
                </a:moveTo>
                <a:lnTo>
                  <a:pt x="0" y="202666"/>
                </a:lnTo>
                <a:lnTo>
                  <a:pt x="2946" y="214871"/>
                </a:lnTo>
                <a:lnTo>
                  <a:pt x="15100" y="202717"/>
                </a:lnTo>
                <a:lnTo>
                  <a:pt x="30457" y="202717"/>
                </a:lnTo>
                <a:lnTo>
                  <a:pt x="15201" y="187464"/>
                </a:lnTo>
                <a:close/>
              </a:path>
              <a:path w="280034" h="273050">
                <a:moveTo>
                  <a:pt x="87464" y="121653"/>
                </a:moveTo>
                <a:lnTo>
                  <a:pt x="56108" y="153365"/>
                </a:lnTo>
                <a:lnTo>
                  <a:pt x="56019" y="159169"/>
                </a:lnTo>
                <a:lnTo>
                  <a:pt x="59042" y="170459"/>
                </a:lnTo>
                <a:lnTo>
                  <a:pt x="62026" y="175513"/>
                </a:lnTo>
                <a:lnTo>
                  <a:pt x="72974" y="186461"/>
                </a:lnTo>
                <a:lnTo>
                  <a:pt x="80581" y="189776"/>
                </a:lnTo>
                <a:lnTo>
                  <a:pt x="98031" y="190080"/>
                </a:lnTo>
                <a:lnTo>
                  <a:pt x="105460" y="187070"/>
                </a:lnTo>
                <a:lnTo>
                  <a:pt x="113411" y="179120"/>
                </a:lnTo>
                <a:lnTo>
                  <a:pt x="83941" y="179108"/>
                </a:lnTo>
                <a:lnTo>
                  <a:pt x="78549" y="176885"/>
                </a:lnTo>
                <a:lnTo>
                  <a:pt x="69570" y="167893"/>
                </a:lnTo>
                <a:lnTo>
                  <a:pt x="67322" y="162483"/>
                </a:lnTo>
                <a:lnTo>
                  <a:pt x="67349" y="149720"/>
                </a:lnTo>
                <a:lnTo>
                  <a:pt x="69570" y="144360"/>
                </a:lnTo>
                <a:lnTo>
                  <a:pt x="78605" y="135331"/>
                </a:lnTo>
                <a:lnTo>
                  <a:pt x="84023" y="133083"/>
                </a:lnTo>
                <a:lnTo>
                  <a:pt x="114935" y="133083"/>
                </a:lnTo>
                <a:lnTo>
                  <a:pt x="109778" y="127927"/>
                </a:lnTo>
                <a:lnTo>
                  <a:pt x="104787" y="124993"/>
                </a:lnTo>
                <a:lnTo>
                  <a:pt x="93205" y="121704"/>
                </a:lnTo>
                <a:lnTo>
                  <a:pt x="87464" y="121653"/>
                </a:lnTo>
                <a:close/>
              </a:path>
              <a:path w="280034" h="273050">
                <a:moveTo>
                  <a:pt x="114935" y="133083"/>
                </a:moveTo>
                <a:lnTo>
                  <a:pt x="96710" y="133083"/>
                </a:lnTo>
                <a:lnTo>
                  <a:pt x="102146" y="135343"/>
                </a:lnTo>
                <a:lnTo>
                  <a:pt x="111112" y="144310"/>
                </a:lnTo>
                <a:lnTo>
                  <a:pt x="113372" y="149720"/>
                </a:lnTo>
                <a:lnTo>
                  <a:pt x="113356" y="162483"/>
                </a:lnTo>
                <a:lnTo>
                  <a:pt x="111150" y="167817"/>
                </a:lnTo>
                <a:lnTo>
                  <a:pt x="102107" y="176847"/>
                </a:lnTo>
                <a:lnTo>
                  <a:pt x="96685" y="179108"/>
                </a:lnTo>
                <a:lnTo>
                  <a:pt x="83972" y="179120"/>
                </a:lnTo>
                <a:lnTo>
                  <a:pt x="113423" y="179108"/>
                </a:lnTo>
                <a:lnTo>
                  <a:pt x="114071" y="178460"/>
                </a:lnTo>
                <a:lnTo>
                  <a:pt x="116243" y="175361"/>
                </a:lnTo>
                <a:lnTo>
                  <a:pt x="118135" y="171640"/>
                </a:lnTo>
                <a:lnTo>
                  <a:pt x="129425" y="171640"/>
                </a:lnTo>
                <a:lnTo>
                  <a:pt x="126212" y="155346"/>
                </a:lnTo>
                <a:lnTo>
                  <a:pt x="124307" y="148856"/>
                </a:lnTo>
                <a:lnTo>
                  <a:pt x="119888" y="139306"/>
                </a:lnTo>
                <a:lnTo>
                  <a:pt x="117182" y="135331"/>
                </a:lnTo>
                <a:lnTo>
                  <a:pt x="114935" y="133083"/>
                </a:lnTo>
                <a:close/>
              </a:path>
              <a:path w="280034" h="273050">
                <a:moveTo>
                  <a:pt x="189775" y="111290"/>
                </a:moveTo>
                <a:lnTo>
                  <a:pt x="178473" y="111290"/>
                </a:lnTo>
                <a:lnTo>
                  <a:pt x="189230" y="163918"/>
                </a:lnTo>
                <a:lnTo>
                  <a:pt x="199707" y="161658"/>
                </a:lnTo>
                <a:lnTo>
                  <a:pt x="189775" y="111290"/>
                </a:lnTo>
                <a:close/>
              </a:path>
              <a:path w="280034" h="273050">
                <a:moveTo>
                  <a:pt x="147815" y="61315"/>
                </a:moveTo>
                <a:lnTo>
                  <a:pt x="116446" y="93014"/>
                </a:lnTo>
                <a:lnTo>
                  <a:pt x="116370" y="98818"/>
                </a:lnTo>
                <a:lnTo>
                  <a:pt x="119392" y="110108"/>
                </a:lnTo>
                <a:lnTo>
                  <a:pt x="122364" y="115163"/>
                </a:lnTo>
                <a:lnTo>
                  <a:pt x="133311" y="126110"/>
                </a:lnTo>
                <a:lnTo>
                  <a:pt x="140919" y="129425"/>
                </a:lnTo>
                <a:lnTo>
                  <a:pt x="158369" y="129730"/>
                </a:lnTo>
                <a:lnTo>
                  <a:pt x="165811" y="126720"/>
                </a:lnTo>
                <a:lnTo>
                  <a:pt x="173761" y="118770"/>
                </a:lnTo>
                <a:lnTo>
                  <a:pt x="144279" y="118757"/>
                </a:lnTo>
                <a:lnTo>
                  <a:pt x="138887" y="116535"/>
                </a:lnTo>
                <a:lnTo>
                  <a:pt x="129908" y="107556"/>
                </a:lnTo>
                <a:lnTo>
                  <a:pt x="127673" y="102133"/>
                </a:lnTo>
                <a:lnTo>
                  <a:pt x="127699" y="89369"/>
                </a:lnTo>
                <a:lnTo>
                  <a:pt x="129908" y="84010"/>
                </a:lnTo>
                <a:lnTo>
                  <a:pt x="138955" y="74980"/>
                </a:lnTo>
                <a:lnTo>
                  <a:pt x="144360" y="72732"/>
                </a:lnTo>
                <a:lnTo>
                  <a:pt x="175285" y="72732"/>
                </a:lnTo>
                <a:lnTo>
                  <a:pt x="170129" y="67576"/>
                </a:lnTo>
                <a:lnTo>
                  <a:pt x="165138" y="64655"/>
                </a:lnTo>
                <a:lnTo>
                  <a:pt x="153555" y="61353"/>
                </a:lnTo>
                <a:lnTo>
                  <a:pt x="147815" y="61315"/>
                </a:lnTo>
                <a:close/>
              </a:path>
              <a:path w="280034" h="273050">
                <a:moveTo>
                  <a:pt x="175285" y="72732"/>
                </a:moveTo>
                <a:lnTo>
                  <a:pt x="157060" y="72732"/>
                </a:lnTo>
                <a:lnTo>
                  <a:pt x="162496" y="74993"/>
                </a:lnTo>
                <a:lnTo>
                  <a:pt x="171462" y="83959"/>
                </a:lnTo>
                <a:lnTo>
                  <a:pt x="173723" y="89369"/>
                </a:lnTo>
                <a:lnTo>
                  <a:pt x="173706" y="102133"/>
                </a:lnTo>
                <a:lnTo>
                  <a:pt x="171488" y="107467"/>
                </a:lnTo>
                <a:lnTo>
                  <a:pt x="162458" y="116509"/>
                </a:lnTo>
                <a:lnTo>
                  <a:pt x="157035" y="118757"/>
                </a:lnTo>
                <a:lnTo>
                  <a:pt x="144310" y="118770"/>
                </a:lnTo>
                <a:lnTo>
                  <a:pt x="173774" y="118757"/>
                </a:lnTo>
                <a:lnTo>
                  <a:pt x="174421" y="118109"/>
                </a:lnTo>
                <a:lnTo>
                  <a:pt x="176593" y="115023"/>
                </a:lnTo>
                <a:lnTo>
                  <a:pt x="178473" y="111290"/>
                </a:lnTo>
                <a:lnTo>
                  <a:pt x="189775" y="111290"/>
                </a:lnTo>
                <a:lnTo>
                  <a:pt x="186563" y="94995"/>
                </a:lnTo>
                <a:lnTo>
                  <a:pt x="184658" y="88506"/>
                </a:lnTo>
                <a:lnTo>
                  <a:pt x="180238" y="78968"/>
                </a:lnTo>
                <a:lnTo>
                  <a:pt x="177533" y="74980"/>
                </a:lnTo>
                <a:lnTo>
                  <a:pt x="175285" y="72732"/>
                </a:lnTo>
                <a:close/>
              </a:path>
              <a:path w="280034" h="273050">
                <a:moveTo>
                  <a:pt x="207086" y="0"/>
                </a:moveTo>
                <a:lnTo>
                  <a:pt x="209715" y="68973"/>
                </a:lnTo>
                <a:lnTo>
                  <a:pt x="242722" y="102615"/>
                </a:lnTo>
                <a:lnTo>
                  <a:pt x="248462" y="102641"/>
                </a:lnTo>
                <a:lnTo>
                  <a:pt x="259829" y="99479"/>
                </a:lnTo>
                <a:lnTo>
                  <a:pt x="264795" y="96570"/>
                </a:lnTo>
                <a:lnTo>
                  <a:pt x="270129" y="91236"/>
                </a:lnTo>
                <a:lnTo>
                  <a:pt x="239173" y="91224"/>
                </a:lnTo>
                <a:lnTo>
                  <a:pt x="233768" y="88976"/>
                </a:lnTo>
                <a:lnTo>
                  <a:pt x="224764" y="79971"/>
                </a:lnTo>
                <a:lnTo>
                  <a:pt x="222509" y="74548"/>
                </a:lnTo>
                <a:lnTo>
                  <a:pt x="222516" y="61836"/>
                </a:lnTo>
                <a:lnTo>
                  <a:pt x="224764" y="56400"/>
                </a:lnTo>
                <a:lnTo>
                  <a:pt x="228561" y="52603"/>
                </a:lnTo>
                <a:lnTo>
                  <a:pt x="217830" y="52603"/>
                </a:lnTo>
                <a:lnTo>
                  <a:pt x="207086" y="0"/>
                </a:lnTo>
                <a:close/>
              </a:path>
              <a:path w="280034" h="273050">
                <a:moveTo>
                  <a:pt x="270344" y="45148"/>
                </a:moveTo>
                <a:lnTo>
                  <a:pt x="251904" y="45148"/>
                </a:lnTo>
                <a:lnTo>
                  <a:pt x="257340" y="47409"/>
                </a:lnTo>
                <a:lnTo>
                  <a:pt x="266357" y="56426"/>
                </a:lnTo>
                <a:lnTo>
                  <a:pt x="268599" y="61836"/>
                </a:lnTo>
                <a:lnTo>
                  <a:pt x="268592" y="74548"/>
                </a:lnTo>
                <a:lnTo>
                  <a:pt x="266331" y="79984"/>
                </a:lnTo>
                <a:lnTo>
                  <a:pt x="257309" y="88988"/>
                </a:lnTo>
                <a:lnTo>
                  <a:pt x="251917" y="91224"/>
                </a:lnTo>
                <a:lnTo>
                  <a:pt x="239204" y="91236"/>
                </a:lnTo>
                <a:lnTo>
                  <a:pt x="270141" y="91224"/>
                </a:lnTo>
                <a:lnTo>
                  <a:pt x="273443" y="87922"/>
                </a:lnTo>
                <a:lnTo>
                  <a:pt x="276479" y="82765"/>
                </a:lnTo>
                <a:lnTo>
                  <a:pt x="279857" y="70904"/>
                </a:lnTo>
                <a:lnTo>
                  <a:pt x="279752" y="64427"/>
                </a:lnTo>
                <a:lnTo>
                  <a:pt x="276885" y="53759"/>
                </a:lnTo>
                <a:lnTo>
                  <a:pt x="273900" y="48704"/>
                </a:lnTo>
                <a:lnTo>
                  <a:pt x="270344" y="45148"/>
                </a:lnTo>
                <a:close/>
              </a:path>
              <a:path w="280034" h="273050">
                <a:moveTo>
                  <a:pt x="237896" y="34137"/>
                </a:moveTo>
                <a:lnTo>
                  <a:pt x="230466" y="37134"/>
                </a:lnTo>
                <a:lnTo>
                  <a:pt x="221856" y="45745"/>
                </a:lnTo>
                <a:lnTo>
                  <a:pt x="219697" y="48844"/>
                </a:lnTo>
                <a:lnTo>
                  <a:pt x="217830" y="52603"/>
                </a:lnTo>
                <a:lnTo>
                  <a:pt x="228561" y="52603"/>
                </a:lnTo>
                <a:lnTo>
                  <a:pt x="233768" y="47409"/>
                </a:lnTo>
                <a:lnTo>
                  <a:pt x="239191" y="45161"/>
                </a:lnTo>
                <a:lnTo>
                  <a:pt x="270344" y="45148"/>
                </a:lnTo>
                <a:lnTo>
                  <a:pt x="262953" y="37757"/>
                </a:lnTo>
                <a:lnTo>
                  <a:pt x="255346" y="34442"/>
                </a:lnTo>
                <a:lnTo>
                  <a:pt x="237896" y="34137"/>
                </a:lnTo>
                <a:close/>
              </a:path>
            </a:pathLst>
          </a:custGeom>
          <a:solidFill>
            <a:srgbClr val="000000"/>
          </a:solidFill>
        </p:spPr>
        <p:txBody>
          <a:bodyPr wrap="square" lIns="0" tIns="0" rIns="0" bIns="0" rtlCol="0"/>
          <a:lstStyle/>
          <a:p>
            <a:endParaRPr/>
          </a:p>
        </p:txBody>
      </p:sp>
      <p:sp>
        <p:nvSpPr>
          <p:cNvPr id="53" name="object 53"/>
          <p:cNvSpPr/>
          <p:nvPr/>
        </p:nvSpPr>
        <p:spPr>
          <a:xfrm>
            <a:off x="3101835" y="5532357"/>
            <a:ext cx="254000" cy="285750"/>
          </a:xfrm>
          <a:custGeom>
            <a:avLst/>
            <a:gdLst/>
            <a:ahLst/>
            <a:cxnLst/>
            <a:rect l="l" t="t" r="r" b="b"/>
            <a:pathLst>
              <a:path w="254000" h="285750">
                <a:moveTo>
                  <a:pt x="30457" y="215823"/>
                </a:moveTo>
                <a:lnTo>
                  <a:pt x="15100" y="215823"/>
                </a:lnTo>
                <a:lnTo>
                  <a:pt x="84924" y="285648"/>
                </a:lnTo>
                <a:lnTo>
                  <a:pt x="92608" y="277964"/>
                </a:lnTo>
                <a:lnTo>
                  <a:pt x="30457" y="215823"/>
                </a:lnTo>
                <a:close/>
              </a:path>
              <a:path w="254000" h="285750">
                <a:moveTo>
                  <a:pt x="129425" y="184746"/>
                </a:moveTo>
                <a:lnTo>
                  <a:pt x="118135" y="184746"/>
                </a:lnTo>
                <a:lnTo>
                  <a:pt x="128879" y="237375"/>
                </a:lnTo>
                <a:lnTo>
                  <a:pt x="139357" y="235115"/>
                </a:lnTo>
                <a:lnTo>
                  <a:pt x="129425" y="184746"/>
                </a:lnTo>
                <a:close/>
              </a:path>
              <a:path w="254000" h="285750">
                <a:moveTo>
                  <a:pt x="15201" y="200571"/>
                </a:moveTo>
                <a:lnTo>
                  <a:pt x="0" y="215773"/>
                </a:lnTo>
                <a:lnTo>
                  <a:pt x="2946" y="227977"/>
                </a:lnTo>
                <a:lnTo>
                  <a:pt x="15100" y="215823"/>
                </a:lnTo>
                <a:lnTo>
                  <a:pt x="30457" y="215823"/>
                </a:lnTo>
                <a:lnTo>
                  <a:pt x="15201" y="200571"/>
                </a:lnTo>
                <a:close/>
              </a:path>
              <a:path w="254000" h="285750">
                <a:moveTo>
                  <a:pt x="87464" y="134759"/>
                </a:moveTo>
                <a:lnTo>
                  <a:pt x="56108" y="166471"/>
                </a:lnTo>
                <a:lnTo>
                  <a:pt x="56019" y="172275"/>
                </a:lnTo>
                <a:lnTo>
                  <a:pt x="59042" y="183565"/>
                </a:lnTo>
                <a:lnTo>
                  <a:pt x="62026" y="188620"/>
                </a:lnTo>
                <a:lnTo>
                  <a:pt x="72974" y="199567"/>
                </a:lnTo>
                <a:lnTo>
                  <a:pt x="80581" y="202882"/>
                </a:lnTo>
                <a:lnTo>
                  <a:pt x="98031" y="203187"/>
                </a:lnTo>
                <a:lnTo>
                  <a:pt x="105460" y="200177"/>
                </a:lnTo>
                <a:lnTo>
                  <a:pt x="113411" y="192227"/>
                </a:lnTo>
                <a:lnTo>
                  <a:pt x="83941" y="192214"/>
                </a:lnTo>
                <a:lnTo>
                  <a:pt x="78549" y="189992"/>
                </a:lnTo>
                <a:lnTo>
                  <a:pt x="69570" y="181000"/>
                </a:lnTo>
                <a:lnTo>
                  <a:pt x="67322" y="175590"/>
                </a:lnTo>
                <a:lnTo>
                  <a:pt x="67349" y="162826"/>
                </a:lnTo>
                <a:lnTo>
                  <a:pt x="69570" y="157467"/>
                </a:lnTo>
                <a:lnTo>
                  <a:pt x="78605" y="148437"/>
                </a:lnTo>
                <a:lnTo>
                  <a:pt x="84023" y="146189"/>
                </a:lnTo>
                <a:lnTo>
                  <a:pt x="114935" y="146189"/>
                </a:lnTo>
                <a:lnTo>
                  <a:pt x="109778" y="141033"/>
                </a:lnTo>
                <a:lnTo>
                  <a:pt x="104787" y="138099"/>
                </a:lnTo>
                <a:lnTo>
                  <a:pt x="93205" y="134810"/>
                </a:lnTo>
                <a:lnTo>
                  <a:pt x="87464" y="134759"/>
                </a:lnTo>
                <a:close/>
              </a:path>
              <a:path w="254000" h="285750">
                <a:moveTo>
                  <a:pt x="114935" y="146189"/>
                </a:moveTo>
                <a:lnTo>
                  <a:pt x="96710" y="146189"/>
                </a:lnTo>
                <a:lnTo>
                  <a:pt x="102146" y="148450"/>
                </a:lnTo>
                <a:lnTo>
                  <a:pt x="111112" y="157416"/>
                </a:lnTo>
                <a:lnTo>
                  <a:pt x="113372" y="162826"/>
                </a:lnTo>
                <a:lnTo>
                  <a:pt x="113356" y="175590"/>
                </a:lnTo>
                <a:lnTo>
                  <a:pt x="111150" y="180924"/>
                </a:lnTo>
                <a:lnTo>
                  <a:pt x="102107" y="189953"/>
                </a:lnTo>
                <a:lnTo>
                  <a:pt x="96685" y="192214"/>
                </a:lnTo>
                <a:lnTo>
                  <a:pt x="83972" y="192227"/>
                </a:lnTo>
                <a:lnTo>
                  <a:pt x="113423" y="192214"/>
                </a:lnTo>
                <a:lnTo>
                  <a:pt x="114071" y="191566"/>
                </a:lnTo>
                <a:lnTo>
                  <a:pt x="116243" y="188468"/>
                </a:lnTo>
                <a:lnTo>
                  <a:pt x="118135" y="184746"/>
                </a:lnTo>
                <a:lnTo>
                  <a:pt x="129425" y="184746"/>
                </a:lnTo>
                <a:lnTo>
                  <a:pt x="126212" y="168452"/>
                </a:lnTo>
                <a:lnTo>
                  <a:pt x="124307" y="161963"/>
                </a:lnTo>
                <a:lnTo>
                  <a:pt x="119888" y="152412"/>
                </a:lnTo>
                <a:lnTo>
                  <a:pt x="117182" y="148437"/>
                </a:lnTo>
                <a:lnTo>
                  <a:pt x="114935" y="146189"/>
                </a:lnTo>
                <a:close/>
              </a:path>
              <a:path w="254000" h="285750">
                <a:moveTo>
                  <a:pt x="189775" y="124396"/>
                </a:moveTo>
                <a:lnTo>
                  <a:pt x="178473" y="124396"/>
                </a:lnTo>
                <a:lnTo>
                  <a:pt x="189230" y="177025"/>
                </a:lnTo>
                <a:lnTo>
                  <a:pt x="199707" y="174764"/>
                </a:lnTo>
                <a:lnTo>
                  <a:pt x="189775" y="124396"/>
                </a:lnTo>
                <a:close/>
              </a:path>
              <a:path w="254000" h="285750">
                <a:moveTo>
                  <a:pt x="147815" y="74422"/>
                </a:moveTo>
                <a:lnTo>
                  <a:pt x="116446" y="106121"/>
                </a:lnTo>
                <a:lnTo>
                  <a:pt x="116370" y="111925"/>
                </a:lnTo>
                <a:lnTo>
                  <a:pt x="119392" y="123215"/>
                </a:lnTo>
                <a:lnTo>
                  <a:pt x="122364" y="128270"/>
                </a:lnTo>
                <a:lnTo>
                  <a:pt x="133311" y="139217"/>
                </a:lnTo>
                <a:lnTo>
                  <a:pt x="140919" y="142532"/>
                </a:lnTo>
                <a:lnTo>
                  <a:pt x="158369" y="142836"/>
                </a:lnTo>
                <a:lnTo>
                  <a:pt x="165811" y="139827"/>
                </a:lnTo>
                <a:lnTo>
                  <a:pt x="173761" y="131876"/>
                </a:lnTo>
                <a:lnTo>
                  <a:pt x="144279" y="131864"/>
                </a:lnTo>
                <a:lnTo>
                  <a:pt x="138887" y="129641"/>
                </a:lnTo>
                <a:lnTo>
                  <a:pt x="129908" y="120662"/>
                </a:lnTo>
                <a:lnTo>
                  <a:pt x="127673" y="115239"/>
                </a:lnTo>
                <a:lnTo>
                  <a:pt x="127699" y="102476"/>
                </a:lnTo>
                <a:lnTo>
                  <a:pt x="129908" y="97116"/>
                </a:lnTo>
                <a:lnTo>
                  <a:pt x="138955" y="88087"/>
                </a:lnTo>
                <a:lnTo>
                  <a:pt x="144360" y="85839"/>
                </a:lnTo>
                <a:lnTo>
                  <a:pt x="175285" y="85839"/>
                </a:lnTo>
                <a:lnTo>
                  <a:pt x="170129" y="80683"/>
                </a:lnTo>
                <a:lnTo>
                  <a:pt x="165138" y="77762"/>
                </a:lnTo>
                <a:lnTo>
                  <a:pt x="153555" y="74460"/>
                </a:lnTo>
                <a:lnTo>
                  <a:pt x="147815" y="74422"/>
                </a:lnTo>
                <a:close/>
              </a:path>
              <a:path w="254000" h="285750">
                <a:moveTo>
                  <a:pt x="175285" y="85839"/>
                </a:moveTo>
                <a:lnTo>
                  <a:pt x="157060" y="85839"/>
                </a:lnTo>
                <a:lnTo>
                  <a:pt x="162496" y="88099"/>
                </a:lnTo>
                <a:lnTo>
                  <a:pt x="171462" y="97066"/>
                </a:lnTo>
                <a:lnTo>
                  <a:pt x="173723" y="102476"/>
                </a:lnTo>
                <a:lnTo>
                  <a:pt x="173706" y="115239"/>
                </a:lnTo>
                <a:lnTo>
                  <a:pt x="171488" y="120573"/>
                </a:lnTo>
                <a:lnTo>
                  <a:pt x="162458" y="129616"/>
                </a:lnTo>
                <a:lnTo>
                  <a:pt x="157022" y="131864"/>
                </a:lnTo>
                <a:lnTo>
                  <a:pt x="144310" y="131876"/>
                </a:lnTo>
                <a:lnTo>
                  <a:pt x="173774" y="131864"/>
                </a:lnTo>
                <a:lnTo>
                  <a:pt x="174421" y="131216"/>
                </a:lnTo>
                <a:lnTo>
                  <a:pt x="176593" y="128130"/>
                </a:lnTo>
                <a:lnTo>
                  <a:pt x="178473" y="124396"/>
                </a:lnTo>
                <a:lnTo>
                  <a:pt x="189775" y="124396"/>
                </a:lnTo>
                <a:lnTo>
                  <a:pt x="186563" y="108102"/>
                </a:lnTo>
                <a:lnTo>
                  <a:pt x="184658" y="101612"/>
                </a:lnTo>
                <a:lnTo>
                  <a:pt x="180238" y="92075"/>
                </a:lnTo>
                <a:lnTo>
                  <a:pt x="177533" y="88087"/>
                </a:lnTo>
                <a:lnTo>
                  <a:pt x="175285" y="85839"/>
                </a:lnTo>
                <a:close/>
              </a:path>
              <a:path w="254000" h="285750">
                <a:moveTo>
                  <a:pt x="221884" y="19456"/>
                </a:moveTo>
                <a:lnTo>
                  <a:pt x="211048" y="19456"/>
                </a:lnTo>
                <a:lnTo>
                  <a:pt x="244017" y="123888"/>
                </a:lnTo>
                <a:lnTo>
                  <a:pt x="253707" y="120764"/>
                </a:lnTo>
                <a:lnTo>
                  <a:pt x="221884" y="19456"/>
                </a:lnTo>
                <a:close/>
              </a:path>
              <a:path w="254000" h="285750">
                <a:moveTo>
                  <a:pt x="215772" y="0"/>
                </a:moveTo>
                <a:lnTo>
                  <a:pt x="166674" y="49098"/>
                </a:lnTo>
                <a:lnTo>
                  <a:pt x="174040" y="56464"/>
                </a:lnTo>
                <a:lnTo>
                  <a:pt x="211048" y="19456"/>
                </a:lnTo>
                <a:lnTo>
                  <a:pt x="221884" y="19456"/>
                </a:lnTo>
                <a:lnTo>
                  <a:pt x="215772" y="0"/>
                </a:lnTo>
                <a:close/>
              </a:path>
            </a:pathLst>
          </a:custGeom>
          <a:solidFill>
            <a:srgbClr val="000000"/>
          </a:solidFill>
        </p:spPr>
        <p:txBody>
          <a:bodyPr wrap="square" lIns="0" tIns="0" rIns="0" bIns="0" rtlCol="0"/>
          <a:lstStyle/>
          <a:p>
            <a:endParaRPr/>
          </a:p>
        </p:txBody>
      </p:sp>
      <p:sp>
        <p:nvSpPr>
          <p:cNvPr id="54" name="object 54"/>
          <p:cNvSpPr/>
          <p:nvPr/>
        </p:nvSpPr>
        <p:spPr>
          <a:xfrm>
            <a:off x="3435666" y="5546822"/>
            <a:ext cx="280670" cy="271780"/>
          </a:xfrm>
          <a:custGeom>
            <a:avLst/>
            <a:gdLst/>
            <a:ahLst/>
            <a:cxnLst/>
            <a:rect l="l" t="t" r="r" b="b"/>
            <a:pathLst>
              <a:path w="280669" h="271779">
                <a:moveTo>
                  <a:pt x="30457" y="201358"/>
                </a:moveTo>
                <a:lnTo>
                  <a:pt x="15100" y="201358"/>
                </a:lnTo>
                <a:lnTo>
                  <a:pt x="84924" y="271183"/>
                </a:lnTo>
                <a:lnTo>
                  <a:pt x="92608" y="263499"/>
                </a:lnTo>
                <a:lnTo>
                  <a:pt x="30457" y="201358"/>
                </a:lnTo>
                <a:close/>
              </a:path>
              <a:path w="280669" h="271779">
                <a:moveTo>
                  <a:pt x="129425" y="170281"/>
                </a:moveTo>
                <a:lnTo>
                  <a:pt x="118135" y="170281"/>
                </a:lnTo>
                <a:lnTo>
                  <a:pt x="128879" y="222910"/>
                </a:lnTo>
                <a:lnTo>
                  <a:pt x="139357" y="220649"/>
                </a:lnTo>
                <a:lnTo>
                  <a:pt x="129425" y="170281"/>
                </a:lnTo>
                <a:close/>
              </a:path>
              <a:path w="280669" h="271779">
                <a:moveTo>
                  <a:pt x="15201" y="186105"/>
                </a:moveTo>
                <a:lnTo>
                  <a:pt x="0" y="201307"/>
                </a:lnTo>
                <a:lnTo>
                  <a:pt x="2946" y="213512"/>
                </a:lnTo>
                <a:lnTo>
                  <a:pt x="15100" y="201358"/>
                </a:lnTo>
                <a:lnTo>
                  <a:pt x="30457" y="201358"/>
                </a:lnTo>
                <a:lnTo>
                  <a:pt x="15201" y="186105"/>
                </a:lnTo>
                <a:close/>
              </a:path>
              <a:path w="280669" h="271779">
                <a:moveTo>
                  <a:pt x="87464" y="120294"/>
                </a:moveTo>
                <a:lnTo>
                  <a:pt x="56108" y="152006"/>
                </a:lnTo>
                <a:lnTo>
                  <a:pt x="56019" y="157810"/>
                </a:lnTo>
                <a:lnTo>
                  <a:pt x="59042" y="169100"/>
                </a:lnTo>
                <a:lnTo>
                  <a:pt x="62026" y="174155"/>
                </a:lnTo>
                <a:lnTo>
                  <a:pt x="72974" y="185102"/>
                </a:lnTo>
                <a:lnTo>
                  <a:pt x="80581" y="188417"/>
                </a:lnTo>
                <a:lnTo>
                  <a:pt x="98031" y="188722"/>
                </a:lnTo>
                <a:lnTo>
                  <a:pt x="105460" y="185712"/>
                </a:lnTo>
                <a:lnTo>
                  <a:pt x="113411" y="177761"/>
                </a:lnTo>
                <a:lnTo>
                  <a:pt x="83941" y="177749"/>
                </a:lnTo>
                <a:lnTo>
                  <a:pt x="78549" y="175526"/>
                </a:lnTo>
                <a:lnTo>
                  <a:pt x="69570" y="166535"/>
                </a:lnTo>
                <a:lnTo>
                  <a:pt x="67322" y="161124"/>
                </a:lnTo>
                <a:lnTo>
                  <a:pt x="67349" y="148361"/>
                </a:lnTo>
                <a:lnTo>
                  <a:pt x="69570" y="143001"/>
                </a:lnTo>
                <a:lnTo>
                  <a:pt x="78605" y="133972"/>
                </a:lnTo>
                <a:lnTo>
                  <a:pt x="84023" y="131724"/>
                </a:lnTo>
                <a:lnTo>
                  <a:pt x="114935" y="131724"/>
                </a:lnTo>
                <a:lnTo>
                  <a:pt x="109778" y="126568"/>
                </a:lnTo>
                <a:lnTo>
                  <a:pt x="104787" y="123634"/>
                </a:lnTo>
                <a:lnTo>
                  <a:pt x="93205" y="120345"/>
                </a:lnTo>
                <a:lnTo>
                  <a:pt x="87464" y="120294"/>
                </a:lnTo>
                <a:close/>
              </a:path>
              <a:path w="280669" h="271779">
                <a:moveTo>
                  <a:pt x="114935" y="131724"/>
                </a:moveTo>
                <a:lnTo>
                  <a:pt x="96710" y="131724"/>
                </a:lnTo>
                <a:lnTo>
                  <a:pt x="102146" y="133985"/>
                </a:lnTo>
                <a:lnTo>
                  <a:pt x="111112" y="142951"/>
                </a:lnTo>
                <a:lnTo>
                  <a:pt x="113372" y="148361"/>
                </a:lnTo>
                <a:lnTo>
                  <a:pt x="113356" y="161124"/>
                </a:lnTo>
                <a:lnTo>
                  <a:pt x="111150" y="166458"/>
                </a:lnTo>
                <a:lnTo>
                  <a:pt x="102107" y="175488"/>
                </a:lnTo>
                <a:lnTo>
                  <a:pt x="96685" y="177749"/>
                </a:lnTo>
                <a:lnTo>
                  <a:pt x="83972" y="177761"/>
                </a:lnTo>
                <a:lnTo>
                  <a:pt x="113423" y="177749"/>
                </a:lnTo>
                <a:lnTo>
                  <a:pt x="114071" y="177101"/>
                </a:lnTo>
                <a:lnTo>
                  <a:pt x="116243" y="174002"/>
                </a:lnTo>
                <a:lnTo>
                  <a:pt x="118135" y="170281"/>
                </a:lnTo>
                <a:lnTo>
                  <a:pt x="129425" y="170281"/>
                </a:lnTo>
                <a:lnTo>
                  <a:pt x="126212" y="153987"/>
                </a:lnTo>
                <a:lnTo>
                  <a:pt x="124307" y="147497"/>
                </a:lnTo>
                <a:lnTo>
                  <a:pt x="119888" y="137947"/>
                </a:lnTo>
                <a:lnTo>
                  <a:pt x="117182" y="133972"/>
                </a:lnTo>
                <a:lnTo>
                  <a:pt x="114935" y="131724"/>
                </a:lnTo>
                <a:close/>
              </a:path>
              <a:path w="280669" h="271779">
                <a:moveTo>
                  <a:pt x="189775" y="109931"/>
                </a:moveTo>
                <a:lnTo>
                  <a:pt x="178473" y="109931"/>
                </a:lnTo>
                <a:lnTo>
                  <a:pt x="189230" y="162560"/>
                </a:lnTo>
                <a:lnTo>
                  <a:pt x="199707" y="160299"/>
                </a:lnTo>
                <a:lnTo>
                  <a:pt x="189775" y="109931"/>
                </a:lnTo>
                <a:close/>
              </a:path>
              <a:path w="280669" h="271779">
                <a:moveTo>
                  <a:pt x="147815" y="59956"/>
                </a:moveTo>
                <a:lnTo>
                  <a:pt x="116446" y="91655"/>
                </a:lnTo>
                <a:lnTo>
                  <a:pt x="116396" y="97558"/>
                </a:lnTo>
                <a:lnTo>
                  <a:pt x="119392" y="108750"/>
                </a:lnTo>
                <a:lnTo>
                  <a:pt x="122364" y="113804"/>
                </a:lnTo>
                <a:lnTo>
                  <a:pt x="133311" y="124752"/>
                </a:lnTo>
                <a:lnTo>
                  <a:pt x="140919" y="128066"/>
                </a:lnTo>
                <a:lnTo>
                  <a:pt x="158369" y="128371"/>
                </a:lnTo>
                <a:lnTo>
                  <a:pt x="165811" y="125361"/>
                </a:lnTo>
                <a:lnTo>
                  <a:pt x="173761" y="117411"/>
                </a:lnTo>
                <a:lnTo>
                  <a:pt x="144279" y="117398"/>
                </a:lnTo>
                <a:lnTo>
                  <a:pt x="138887" y="115176"/>
                </a:lnTo>
                <a:lnTo>
                  <a:pt x="129908" y="106197"/>
                </a:lnTo>
                <a:lnTo>
                  <a:pt x="127673" y="100774"/>
                </a:lnTo>
                <a:lnTo>
                  <a:pt x="127699" y="88011"/>
                </a:lnTo>
                <a:lnTo>
                  <a:pt x="129908" y="82651"/>
                </a:lnTo>
                <a:lnTo>
                  <a:pt x="138955" y="73621"/>
                </a:lnTo>
                <a:lnTo>
                  <a:pt x="144360" y="71373"/>
                </a:lnTo>
                <a:lnTo>
                  <a:pt x="175285" y="71373"/>
                </a:lnTo>
                <a:lnTo>
                  <a:pt x="170129" y="66217"/>
                </a:lnTo>
                <a:lnTo>
                  <a:pt x="165138" y="63296"/>
                </a:lnTo>
                <a:lnTo>
                  <a:pt x="153555" y="59994"/>
                </a:lnTo>
                <a:lnTo>
                  <a:pt x="147815" y="59956"/>
                </a:lnTo>
                <a:close/>
              </a:path>
              <a:path w="280669" h="271779">
                <a:moveTo>
                  <a:pt x="175285" y="71373"/>
                </a:moveTo>
                <a:lnTo>
                  <a:pt x="157060" y="71373"/>
                </a:lnTo>
                <a:lnTo>
                  <a:pt x="162483" y="73621"/>
                </a:lnTo>
                <a:lnTo>
                  <a:pt x="171462" y="82600"/>
                </a:lnTo>
                <a:lnTo>
                  <a:pt x="173723" y="88011"/>
                </a:lnTo>
                <a:lnTo>
                  <a:pt x="173706" y="100774"/>
                </a:lnTo>
                <a:lnTo>
                  <a:pt x="171488" y="106108"/>
                </a:lnTo>
                <a:lnTo>
                  <a:pt x="162458" y="115150"/>
                </a:lnTo>
                <a:lnTo>
                  <a:pt x="157035" y="117398"/>
                </a:lnTo>
                <a:lnTo>
                  <a:pt x="144310" y="117411"/>
                </a:lnTo>
                <a:lnTo>
                  <a:pt x="173774" y="117398"/>
                </a:lnTo>
                <a:lnTo>
                  <a:pt x="174421" y="116751"/>
                </a:lnTo>
                <a:lnTo>
                  <a:pt x="176593" y="113664"/>
                </a:lnTo>
                <a:lnTo>
                  <a:pt x="178473" y="109931"/>
                </a:lnTo>
                <a:lnTo>
                  <a:pt x="189775" y="109931"/>
                </a:lnTo>
                <a:lnTo>
                  <a:pt x="186536" y="93548"/>
                </a:lnTo>
                <a:lnTo>
                  <a:pt x="184658" y="87147"/>
                </a:lnTo>
                <a:lnTo>
                  <a:pt x="180238" y="77609"/>
                </a:lnTo>
                <a:lnTo>
                  <a:pt x="177533" y="73621"/>
                </a:lnTo>
                <a:lnTo>
                  <a:pt x="175285" y="71373"/>
                </a:lnTo>
                <a:close/>
              </a:path>
              <a:path w="280669" h="271779">
                <a:moveTo>
                  <a:pt x="221647" y="58623"/>
                </a:moveTo>
                <a:lnTo>
                  <a:pt x="212559" y="58623"/>
                </a:lnTo>
                <a:lnTo>
                  <a:pt x="209867" y="66725"/>
                </a:lnTo>
                <a:lnTo>
                  <a:pt x="209080" y="73659"/>
                </a:lnTo>
                <a:lnTo>
                  <a:pt x="211366" y="85204"/>
                </a:lnTo>
                <a:lnTo>
                  <a:pt x="214083" y="90246"/>
                </a:lnTo>
                <a:lnTo>
                  <a:pt x="224294" y="100456"/>
                </a:lnTo>
                <a:lnTo>
                  <a:pt x="231902" y="103632"/>
                </a:lnTo>
                <a:lnTo>
                  <a:pt x="241211" y="104114"/>
                </a:lnTo>
                <a:lnTo>
                  <a:pt x="248129" y="103621"/>
                </a:lnTo>
                <a:lnTo>
                  <a:pt x="254901" y="101436"/>
                </a:lnTo>
                <a:lnTo>
                  <a:pt x="261531" y="97558"/>
                </a:lnTo>
                <a:lnTo>
                  <a:pt x="265950" y="93764"/>
                </a:lnTo>
                <a:lnTo>
                  <a:pt x="240880" y="93764"/>
                </a:lnTo>
                <a:lnTo>
                  <a:pt x="232752" y="91795"/>
                </a:lnTo>
                <a:lnTo>
                  <a:pt x="229298" y="89877"/>
                </a:lnTo>
                <a:lnTo>
                  <a:pt x="221856" y="82435"/>
                </a:lnTo>
                <a:lnTo>
                  <a:pt x="219633" y="76606"/>
                </a:lnTo>
                <a:lnTo>
                  <a:pt x="219938" y="62483"/>
                </a:lnTo>
                <a:lnTo>
                  <a:pt x="221647" y="58623"/>
                </a:lnTo>
                <a:close/>
              </a:path>
              <a:path w="280669" h="271779">
                <a:moveTo>
                  <a:pt x="271741" y="43078"/>
                </a:moveTo>
                <a:lnTo>
                  <a:pt x="252641" y="43078"/>
                </a:lnTo>
                <a:lnTo>
                  <a:pt x="258241" y="45148"/>
                </a:lnTo>
                <a:lnTo>
                  <a:pt x="267004" y="53924"/>
                </a:lnTo>
                <a:lnTo>
                  <a:pt x="269240" y="59474"/>
                </a:lnTo>
                <a:lnTo>
                  <a:pt x="269240" y="72796"/>
                </a:lnTo>
                <a:lnTo>
                  <a:pt x="240880" y="93764"/>
                </a:lnTo>
                <a:lnTo>
                  <a:pt x="265950" y="93764"/>
                </a:lnTo>
                <a:lnTo>
                  <a:pt x="280072" y="62483"/>
                </a:lnTo>
                <a:lnTo>
                  <a:pt x="279463" y="54698"/>
                </a:lnTo>
                <a:lnTo>
                  <a:pt x="276148" y="47485"/>
                </a:lnTo>
                <a:lnTo>
                  <a:pt x="271741" y="43078"/>
                </a:lnTo>
                <a:close/>
              </a:path>
              <a:path w="280669" h="271779">
                <a:moveTo>
                  <a:pt x="211759" y="0"/>
                </a:moveTo>
                <a:lnTo>
                  <a:pt x="176745" y="29870"/>
                </a:lnTo>
                <a:lnTo>
                  <a:pt x="176479" y="35191"/>
                </a:lnTo>
                <a:lnTo>
                  <a:pt x="178866" y="45643"/>
                </a:lnTo>
                <a:lnTo>
                  <a:pt x="181152" y="49936"/>
                </a:lnTo>
                <a:lnTo>
                  <a:pt x="187845" y="56641"/>
                </a:lnTo>
                <a:lnTo>
                  <a:pt x="191922" y="58813"/>
                </a:lnTo>
                <a:lnTo>
                  <a:pt x="201536" y="60845"/>
                </a:lnTo>
                <a:lnTo>
                  <a:pt x="206806" y="60452"/>
                </a:lnTo>
                <a:lnTo>
                  <a:pt x="212559" y="58623"/>
                </a:lnTo>
                <a:lnTo>
                  <a:pt x="221647" y="58623"/>
                </a:lnTo>
                <a:lnTo>
                  <a:pt x="222681" y="56286"/>
                </a:lnTo>
                <a:lnTo>
                  <a:pt x="228346" y="50622"/>
                </a:lnTo>
                <a:lnTo>
                  <a:pt x="200406" y="50622"/>
                </a:lnTo>
                <a:lnTo>
                  <a:pt x="195795" y="49009"/>
                </a:lnTo>
                <a:lnTo>
                  <a:pt x="188887" y="42100"/>
                </a:lnTo>
                <a:lnTo>
                  <a:pt x="187286" y="37718"/>
                </a:lnTo>
                <a:lnTo>
                  <a:pt x="187858" y="27114"/>
                </a:lnTo>
                <a:lnTo>
                  <a:pt x="190131" y="22326"/>
                </a:lnTo>
                <a:lnTo>
                  <a:pt x="199199" y="13271"/>
                </a:lnTo>
                <a:lnTo>
                  <a:pt x="204190" y="10909"/>
                </a:lnTo>
                <a:lnTo>
                  <a:pt x="232420" y="10909"/>
                </a:lnTo>
                <a:lnTo>
                  <a:pt x="226364" y="4864"/>
                </a:lnTo>
                <a:lnTo>
                  <a:pt x="222046" y="2489"/>
                </a:lnTo>
                <a:lnTo>
                  <a:pt x="211759" y="0"/>
                </a:lnTo>
                <a:close/>
              </a:path>
              <a:path w="280669" h="271779">
                <a:moveTo>
                  <a:pt x="232420" y="10909"/>
                </a:moveTo>
                <a:lnTo>
                  <a:pt x="204190" y="10909"/>
                </a:lnTo>
                <a:lnTo>
                  <a:pt x="214503" y="11112"/>
                </a:lnTo>
                <a:lnTo>
                  <a:pt x="218643" y="12725"/>
                </a:lnTo>
                <a:lnTo>
                  <a:pt x="223991" y="18084"/>
                </a:lnTo>
                <a:lnTo>
                  <a:pt x="225539" y="20891"/>
                </a:lnTo>
                <a:lnTo>
                  <a:pt x="227355" y="27851"/>
                </a:lnTo>
                <a:lnTo>
                  <a:pt x="227304" y="31356"/>
                </a:lnTo>
                <a:lnTo>
                  <a:pt x="200406" y="50622"/>
                </a:lnTo>
                <a:lnTo>
                  <a:pt x="228346" y="50622"/>
                </a:lnTo>
                <a:lnTo>
                  <a:pt x="232981" y="45999"/>
                </a:lnTo>
                <a:lnTo>
                  <a:pt x="238899" y="43421"/>
                </a:lnTo>
                <a:lnTo>
                  <a:pt x="252641" y="43078"/>
                </a:lnTo>
                <a:lnTo>
                  <a:pt x="271741" y="43078"/>
                </a:lnTo>
                <a:lnTo>
                  <a:pt x="265938" y="37274"/>
                </a:lnTo>
                <a:lnTo>
                  <a:pt x="263368" y="35890"/>
                </a:lnTo>
                <a:lnTo>
                  <a:pt x="235292" y="35890"/>
                </a:lnTo>
                <a:lnTo>
                  <a:pt x="236982" y="30213"/>
                </a:lnTo>
                <a:lnTo>
                  <a:pt x="237375" y="25082"/>
                </a:lnTo>
                <a:lnTo>
                  <a:pt x="235585" y="15925"/>
                </a:lnTo>
                <a:lnTo>
                  <a:pt x="233387" y="11874"/>
                </a:lnTo>
                <a:lnTo>
                  <a:pt x="232420" y="10909"/>
                </a:lnTo>
                <a:close/>
              </a:path>
              <a:path w="280669" h="271779">
                <a:moveTo>
                  <a:pt x="249821" y="32473"/>
                </a:moveTo>
                <a:lnTo>
                  <a:pt x="243116" y="33261"/>
                </a:lnTo>
                <a:lnTo>
                  <a:pt x="235292" y="35890"/>
                </a:lnTo>
                <a:lnTo>
                  <a:pt x="263368" y="35890"/>
                </a:lnTo>
                <a:lnTo>
                  <a:pt x="261010" y="34620"/>
                </a:lnTo>
                <a:lnTo>
                  <a:pt x="249821" y="32473"/>
                </a:lnTo>
                <a:close/>
              </a:path>
            </a:pathLst>
          </a:custGeom>
          <a:solidFill>
            <a:srgbClr val="000000"/>
          </a:solidFill>
        </p:spPr>
        <p:txBody>
          <a:bodyPr wrap="square" lIns="0" tIns="0" rIns="0" bIns="0" rtlCol="0"/>
          <a:lstStyle/>
          <a:p>
            <a:endParaRPr/>
          </a:p>
        </p:txBody>
      </p:sp>
      <p:sp>
        <p:nvSpPr>
          <p:cNvPr id="55" name="object 55"/>
          <p:cNvSpPr/>
          <p:nvPr/>
        </p:nvSpPr>
        <p:spPr>
          <a:xfrm>
            <a:off x="3769500" y="5547508"/>
            <a:ext cx="259079" cy="270510"/>
          </a:xfrm>
          <a:custGeom>
            <a:avLst/>
            <a:gdLst/>
            <a:ahLst/>
            <a:cxnLst/>
            <a:rect l="l" t="t" r="r" b="b"/>
            <a:pathLst>
              <a:path w="259080" h="270510">
                <a:moveTo>
                  <a:pt x="30457" y="200672"/>
                </a:moveTo>
                <a:lnTo>
                  <a:pt x="15100" y="200672"/>
                </a:lnTo>
                <a:lnTo>
                  <a:pt x="84924" y="270497"/>
                </a:lnTo>
                <a:lnTo>
                  <a:pt x="92608" y="262813"/>
                </a:lnTo>
                <a:lnTo>
                  <a:pt x="30457" y="200672"/>
                </a:lnTo>
                <a:close/>
              </a:path>
              <a:path w="259080" h="270510">
                <a:moveTo>
                  <a:pt x="129425" y="169595"/>
                </a:moveTo>
                <a:lnTo>
                  <a:pt x="118135" y="169595"/>
                </a:lnTo>
                <a:lnTo>
                  <a:pt x="128879" y="222224"/>
                </a:lnTo>
                <a:lnTo>
                  <a:pt x="139357" y="219964"/>
                </a:lnTo>
                <a:lnTo>
                  <a:pt x="129425" y="169595"/>
                </a:lnTo>
                <a:close/>
              </a:path>
              <a:path w="259080" h="270510">
                <a:moveTo>
                  <a:pt x="15201" y="185420"/>
                </a:moveTo>
                <a:lnTo>
                  <a:pt x="0" y="200621"/>
                </a:lnTo>
                <a:lnTo>
                  <a:pt x="2946" y="212826"/>
                </a:lnTo>
                <a:lnTo>
                  <a:pt x="15100" y="200672"/>
                </a:lnTo>
                <a:lnTo>
                  <a:pt x="30457" y="200672"/>
                </a:lnTo>
                <a:lnTo>
                  <a:pt x="15201" y="185420"/>
                </a:lnTo>
                <a:close/>
              </a:path>
              <a:path w="259080" h="270510">
                <a:moveTo>
                  <a:pt x="87464" y="119608"/>
                </a:moveTo>
                <a:lnTo>
                  <a:pt x="56108" y="151320"/>
                </a:lnTo>
                <a:lnTo>
                  <a:pt x="56019" y="157124"/>
                </a:lnTo>
                <a:lnTo>
                  <a:pt x="59042" y="168414"/>
                </a:lnTo>
                <a:lnTo>
                  <a:pt x="62026" y="173469"/>
                </a:lnTo>
                <a:lnTo>
                  <a:pt x="72974" y="184416"/>
                </a:lnTo>
                <a:lnTo>
                  <a:pt x="80581" y="187731"/>
                </a:lnTo>
                <a:lnTo>
                  <a:pt x="98031" y="188036"/>
                </a:lnTo>
                <a:lnTo>
                  <a:pt x="105460" y="185026"/>
                </a:lnTo>
                <a:lnTo>
                  <a:pt x="113411" y="177076"/>
                </a:lnTo>
                <a:lnTo>
                  <a:pt x="83941" y="177063"/>
                </a:lnTo>
                <a:lnTo>
                  <a:pt x="78549" y="174840"/>
                </a:lnTo>
                <a:lnTo>
                  <a:pt x="69570" y="165849"/>
                </a:lnTo>
                <a:lnTo>
                  <a:pt x="67322" y="160439"/>
                </a:lnTo>
                <a:lnTo>
                  <a:pt x="67349" y="147675"/>
                </a:lnTo>
                <a:lnTo>
                  <a:pt x="69570" y="142316"/>
                </a:lnTo>
                <a:lnTo>
                  <a:pt x="78605" y="133286"/>
                </a:lnTo>
                <a:lnTo>
                  <a:pt x="84023" y="131038"/>
                </a:lnTo>
                <a:lnTo>
                  <a:pt x="114935" y="131038"/>
                </a:lnTo>
                <a:lnTo>
                  <a:pt x="109778" y="125882"/>
                </a:lnTo>
                <a:lnTo>
                  <a:pt x="104787" y="122948"/>
                </a:lnTo>
                <a:lnTo>
                  <a:pt x="93205" y="119659"/>
                </a:lnTo>
                <a:lnTo>
                  <a:pt x="87464" y="119608"/>
                </a:lnTo>
                <a:close/>
              </a:path>
              <a:path w="259080" h="270510">
                <a:moveTo>
                  <a:pt x="114935" y="131038"/>
                </a:moveTo>
                <a:lnTo>
                  <a:pt x="96710" y="131038"/>
                </a:lnTo>
                <a:lnTo>
                  <a:pt x="102146" y="133299"/>
                </a:lnTo>
                <a:lnTo>
                  <a:pt x="111112" y="142265"/>
                </a:lnTo>
                <a:lnTo>
                  <a:pt x="113372" y="147675"/>
                </a:lnTo>
                <a:lnTo>
                  <a:pt x="113356" y="160439"/>
                </a:lnTo>
                <a:lnTo>
                  <a:pt x="111150" y="165773"/>
                </a:lnTo>
                <a:lnTo>
                  <a:pt x="102107" y="174802"/>
                </a:lnTo>
                <a:lnTo>
                  <a:pt x="96685" y="177063"/>
                </a:lnTo>
                <a:lnTo>
                  <a:pt x="83972" y="177076"/>
                </a:lnTo>
                <a:lnTo>
                  <a:pt x="113423" y="177063"/>
                </a:lnTo>
                <a:lnTo>
                  <a:pt x="114071" y="176415"/>
                </a:lnTo>
                <a:lnTo>
                  <a:pt x="116243" y="173316"/>
                </a:lnTo>
                <a:lnTo>
                  <a:pt x="118135" y="169595"/>
                </a:lnTo>
                <a:lnTo>
                  <a:pt x="129425" y="169595"/>
                </a:lnTo>
                <a:lnTo>
                  <a:pt x="126212" y="153301"/>
                </a:lnTo>
                <a:lnTo>
                  <a:pt x="124307" y="146812"/>
                </a:lnTo>
                <a:lnTo>
                  <a:pt x="119888" y="137261"/>
                </a:lnTo>
                <a:lnTo>
                  <a:pt x="117182" y="133286"/>
                </a:lnTo>
                <a:lnTo>
                  <a:pt x="114935" y="131038"/>
                </a:lnTo>
                <a:close/>
              </a:path>
              <a:path w="259080" h="270510">
                <a:moveTo>
                  <a:pt x="189775" y="109245"/>
                </a:moveTo>
                <a:lnTo>
                  <a:pt x="178473" y="109245"/>
                </a:lnTo>
                <a:lnTo>
                  <a:pt x="189230" y="161874"/>
                </a:lnTo>
                <a:lnTo>
                  <a:pt x="199707" y="159613"/>
                </a:lnTo>
                <a:lnTo>
                  <a:pt x="189775" y="109245"/>
                </a:lnTo>
                <a:close/>
              </a:path>
              <a:path w="259080" h="270510">
                <a:moveTo>
                  <a:pt x="147815" y="59270"/>
                </a:moveTo>
                <a:lnTo>
                  <a:pt x="116446" y="90970"/>
                </a:lnTo>
                <a:lnTo>
                  <a:pt x="116370" y="96774"/>
                </a:lnTo>
                <a:lnTo>
                  <a:pt x="119392" y="108064"/>
                </a:lnTo>
                <a:lnTo>
                  <a:pt x="122364" y="113118"/>
                </a:lnTo>
                <a:lnTo>
                  <a:pt x="133311" y="124066"/>
                </a:lnTo>
                <a:lnTo>
                  <a:pt x="140919" y="127381"/>
                </a:lnTo>
                <a:lnTo>
                  <a:pt x="158369" y="127685"/>
                </a:lnTo>
                <a:lnTo>
                  <a:pt x="165811" y="124675"/>
                </a:lnTo>
                <a:lnTo>
                  <a:pt x="173761" y="116725"/>
                </a:lnTo>
                <a:lnTo>
                  <a:pt x="144279" y="116713"/>
                </a:lnTo>
                <a:lnTo>
                  <a:pt x="138887" y="114490"/>
                </a:lnTo>
                <a:lnTo>
                  <a:pt x="129908" y="105511"/>
                </a:lnTo>
                <a:lnTo>
                  <a:pt x="127777" y="100342"/>
                </a:lnTo>
                <a:lnTo>
                  <a:pt x="127699" y="87325"/>
                </a:lnTo>
                <a:lnTo>
                  <a:pt x="129908" y="81965"/>
                </a:lnTo>
                <a:lnTo>
                  <a:pt x="138955" y="72936"/>
                </a:lnTo>
                <a:lnTo>
                  <a:pt x="144360" y="70688"/>
                </a:lnTo>
                <a:lnTo>
                  <a:pt x="175285" y="70688"/>
                </a:lnTo>
                <a:lnTo>
                  <a:pt x="170129" y="65532"/>
                </a:lnTo>
                <a:lnTo>
                  <a:pt x="165138" y="62611"/>
                </a:lnTo>
                <a:lnTo>
                  <a:pt x="153555" y="59309"/>
                </a:lnTo>
                <a:lnTo>
                  <a:pt x="147815" y="59270"/>
                </a:lnTo>
                <a:close/>
              </a:path>
              <a:path w="259080" h="270510">
                <a:moveTo>
                  <a:pt x="175285" y="70688"/>
                </a:moveTo>
                <a:lnTo>
                  <a:pt x="157060" y="70688"/>
                </a:lnTo>
                <a:lnTo>
                  <a:pt x="162496" y="72948"/>
                </a:lnTo>
                <a:lnTo>
                  <a:pt x="171462" y="81915"/>
                </a:lnTo>
                <a:lnTo>
                  <a:pt x="173723" y="87325"/>
                </a:lnTo>
                <a:lnTo>
                  <a:pt x="173706" y="100088"/>
                </a:lnTo>
                <a:lnTo>
                  <a:pt x="171488" y="105422"/>
                </a:lnTo>
                <a:lnTo>
                  <a:pt x="162458" y="114465"/>
                </a:lnTo>
                <a:lnTo>
                  <a:pt x="157035" y="116713"/>
                </a:lnTo>
                <a:lnTo>
                  <a:pt x="144310" y="116725"/>
                </a:lnTo>
                <a:lnTo>
                  <a:pt x="173774" y="116713"/>
                </a:lnTo>
                <a:lnTo>
                  <a:pt x="174421" y="116065"/>
                </a:lnTo>
                <a:lnTo>
                  <a:pt x="176593" y="112979"/>
                </a:lnTo>
                <a:lnTo>
                  <a:pt x="178473" y="109245"/>
                </a:lnTo>
                <a:lnTo>
                  <a:pt x="189775" y="109245"/>
                </a:lnTo>
                <a:lnTo>
                  <a:pt x="186563" y="92951"/>
                </a:lnTo>
                <a:lnTo>
                  <a:pt x="184658" y="86461"/>
                </a:lnTo>
                <a:lnTo>
                  <a:pt x="180238" y="76923"/>
                </a:lnTo>
                <a:lnTo>
                  <a:pt x="177533" y="72936"/>
                </a:lnTo>
                <a:lnTo>
                  <a:pt x="175285" y="70688"/>
                </a:lnTo>
                <a:close/>
              </a:path>
              <a:path w="259080" h="270510">
                <a:moveTo>
                  <a:pt x="249046" y="49974"/>
                </a:moveTo>
                <a:lnTo>
                  <a:pt x="237744" y="49974"/>
                </a:lnTo>
                <a:lnTo>
                  <a:pt x="248500" y="102616"/>
                </a:lnTo>
                <a:lnTo>
                  <a:pt x="258978" y="100342"/>
                </a:lnTo>
                <a:lnTo>
                  <a:pt x="249046" y="49974"/>
                </a:lnTo>
                <a:close/>
              </a:path>
              <a:path w="259080" h="270510">
                <a:moveTo>
                  <a:pt x="207086" y="0"/>
                </a:moveTo>
                <a:lnTo>
                  <a:pt x="175717" y="31711"/>
                </a:lnTo>
                <a:lnTo>
                  <a:pt x="175641" y="37503"/>
                </a:lnTo>
                <a:lnTo>
                  <a:pt x="178663" y="48793"/>
                </a:lnTo>
                <a:lnTo>
                  <a:pt x="181635" y="53848"/>
                </a:lnTo>
                <a:lnTo>
                  <a:pt x="192582" y="64795"/>
                </a:lnTo>
                <a:lnTo>
                  <a:pt x="200190" y="68110"/>
                </a:lnTo>
                <a:lnTo>
                  <a:pt x="217639" y="68414"/>
                </a:lnTo>
                <a:lnTo>
                  <a:pt x="225082" y="65417"/>
                </a:lnTo>
                <a:lnTo>
                  <a:pt x="233044" y="57454"/>
                </a:lnTo>
                <a:lnTo>
                  <a:pt x="203550" y="57442"/>
                </a:lnTo>
                <a:lnTo>
                  <a:pt x="198158" y="55219"/>
                </a:lnTo>
                <a:lnTo>
                  <a:pt x="189179" y="46240"/>
                </a:lnTo>
                <a:lnTo>
                  <a:pt x="186931" y="40817"/>
                </a:lnTo>
                <a:lnTo>
                  <a:pt x="186957" y="28054"/>
                </a:lnTo>
                <a:lnTo>
                  <a:pt x="189179" y="22694"/>
                </a:lnTo>
                <a:lnTo>
                  <a:pt x="198196" y="13690"/>
                </a:lnTo>
                <a:lnTo>
                  <a:pt x="203631" y="11417"/>
                </a:lnTo>
                <a:lnTo>
                  <a:pt x="234556" y="11417"/>
                </a:lnTo>
                <a:lnTo>
                  <a:pt x="229400" y="6261"/>
                </a:lnTo>
                <a:lnTo>
                  <a:pt x="224396" y="3340"/>
                </a:lnTo>
                <a:lnTo>
                  <a:pt x="212826" y="38"/>
                </a:lnTo>
                <a:lnTo>
                  <a:pt x="207086" y="0"/>
                </a:lnTo>
                <a:close/>
              </a:path>
              <a:path w="259080" h="270510">
                <a:moveTo>
                  <a:pt x="234556" y="11417"/>
                </a:moveTo>
                <a:lnTo>
                  <a:pt x="216331" y="11417"/>
                </a:lnTo>
                <a:lnTo>
                  <a:pt x="221754" y="13665"/>
                </a:lnTo>
                <a:lnTo>
                  <a:pt x="230733" y="22644"/>
                </a:lnTo>
                <a:lnTo>
                  <a:pt x="232981" y="28054"/>
                </a:lnTo>
                <a:lnTo>
                  <a:pt x="232982" y="40817"/>
                </a:lnTo>
                <a:lnTo>
                  <a:pt x="230759" y="46151"/>
                </a:lnTo>
                <a:lnTo>
                  <a:pt x="221729" y="55194"/>
                </a:lnTo>
                <a:lnTo>
                  <a:pt x="216293" y="57442"/>
                </a:lnTo>
                <a:lnTo>
                  <a:pt x="203581" y="57454"/>
                </a:lnTo>
                <a:lnTo>
                  <a:pt x="233057" y="57442"/>
                </a:lnTo>
                <a:lnTo>
                  <a:pt x="233692" y="56807"/>
                </a:lnTo>
                <a:lnTo>
                  <a:pt x="235864" y="53708"/>
                </a:lnTo>
                <a:lnTo>
                  <a:pt x="237744" y="49974"/>
                </a:lnTo>
                <a:lnTo>
                  <a:pt x="249046" y="49974"/>
                </a:lnTo>
                <a:lnTo>
                  <a:pt x="245833" y="33680"/>
                </a:lnTo>
                <a:lnTo>
                  <a:pt x="243928" y="27190"/>
                </a:lnTo>
                <a:lnTo>
                  <a:pt x="239509" y="17653"/>
                </a:lnTo>
                <a:lnTo>
                  <a:pt x="236804" y="13665"/>
                </a:lnTo>
                <a:lnTo>
                  <a:pt x="234556" y="11417"/>
                </a:lnTo>
                <a:close/>
              </a:path>
            </a:pathLst>
          </a:custGeom>
          <a:solidFill>
            <a:srgbClr val="000000"/>
          </a:solidFill>
        </p:spPr>
        <p:txBody>
          <a:bodyPr wrap="square" lIns="0" tIns="0" rIns="0" bIns="0" rtlCol="0"/>
          <a:lstStyle/>
          <a:p>
            <a:endParaRPr/>
          </a:p>
        </p:txBody>
      </p:sp>
      <p:sp>
        <p:nvSpPr>
          <p:cNvPr id="56" name="object 56"/>
          <p:cNvSpPr/>
          <p:nvPr/>
        </p:nvSpPr>
        <p:spPr>
          <a:xfrm>
            <a:off x="4101614" y="5547625"/>
            <a:ext cx="280035" cy="294640"/>
          </a:xfrm>
          <a:custGeom>
            <a:avLst/>
            <a:gdLst/>
            <a:ahLst/>
            <a:cxnLst/>
            <a:rect l="l" t="t" r="r" b="b"/>
            <a:pathLst>
              <a:path w="280035" h="294639">
                <a:moveTo>
                  <a:pt x="59442" y="189230"/>
                </a:moveTo>
                <a:lnTo>
                  <a:pt x="40573" y="189230"/>
                </a:lnTo>
                <a:lnTo>
                  <a:pt x="45945" y="190500"/>
                </a:lnTo>
                <a:lnTo>
                  <a:pt x="53743" y="198120"/>
                </a:lnTo>
                <a:lnTo>
                  <a:pt x="62392" y="294640"/>
                </a:lnTo>
                <a:lnTo>
                  <a:pt x="86751" y="270510"/>
                </a:lnTo>
                <a:lnTo>
                  <a:pt x="71777" y="270510"/>
                </a:lnTo>
                <a:lnTo>
                  <a:pt x="70291" y="231140"/>
                </a:lnTo>
                <a:lnTo>
                  <a:pt x="69794" y="222250"/>
                </a:lnTo>
                <a:lnTo>
                  <a:pt x="62100" y="191770"/>
                </a:lnTo>
                <a:lnTo>
                  <a:pt x="59442" y="189230"/>
                </a:lnTo>
                <a:close/>
              </a:path>
              <a:path w="280035" h="294639">
                <a:moveTo>
                  <a:pt x="107477" y="234950"/>
                </a:moveTo>
                <a:lnTo>
                  <a:pt x="71777" y="270510"/>
                </a:lnTo>
                <a:lnTo>
                  <a:pt x="86751" y="270510"/>
                </a:lnTo>
                <a:lnTo>
                  <a:pt x="114957" y="242570"/>
                </a:lnTo>
                <a:lnTo>
                  <a:pt x="107477" y="234950"/>
                </a:lnTo>
                <a:close/>
              </a:path>
              <a:path w="280035" h="294639">
                <a:moveTo>
                  <a:pt x="43837" y="177800"/>
                </a:moveTo>
                <a:lnTo>
                  <a:pt x="34845" y="177800"/>
                </a:lnTo>
                <a:lnTo>
                  <a:pt x="28270" y="179070"/>
                </a:lnTo>
                <a:lnTo>
                  <a:pt x="556" y="207010"/>
                </a:lnTo>
                <a:lnTo>
                  <a:pt x="0" y="214630"/>
                </a:lnTo>
                <a:lnTo>
                  <a:pt x="585" y="220980"/>
                </a:lnTo>
                <a:lnTo>
                  <a:pt x="2676" y="227330"/>
                </a:lnTo>
                <a:lnTo>
                  <a:pt x="6158" y="233680"/>
                </a:lnTo>
                <a:lnTo>
                  <a:pt x="11033" y="240030"/>
                </a:lnTo>
                <a:lnTo>
                  <a:pt x="18450" y="232410"/>
                </a:lnTo>
                <a:lnTo>
                  <a:pt x="12938" y="226060"/>
                </a:lnTo>
                <a:lnTo>
                  <a:pt x="10182" y="219710"/>
                </a:lnTo>
                <a:lnTo>
                  <a:pt x="10144" y="207010"/>
                </a:lnTo>
                <a:lnTo>
                  <a:pt x="12608" y="200660"/>
                </a:lnTo>
                <a:lnTo>
                  <a:pt x="22260" y="191770"/>
                </a:lnTo>
                <a:lnTo>
                  <a:pt x="27797" y="189230"/>
                </a:lnTo>
                <a:lnTo>
                  <a:pt x="59442" y="189230"/>
                </a:lnTo>
                <a:lnTo>
                  <a:pt x="51470" y="181610"/>
                </a:lnTo>
                <a:lnTo>
                  <a:pt x="43837" y="177800"/>
                </a:lnTo>
                <a:close/>
              </a:path>
              <a:path w="280035" h="294639">
                <a:moveTo>
                  <a:pt x="93443" y="119380"/>
                </a:moveTo>
                <a:lnTo>
                  <a:pt x="60525" y="140970"/>
                </a:lnTo>
                <a:lnTo>
                  <a:pt x="58290" y="154940"/>
                </a:lnTo>
                <a:lnTo>
                  <a:pt x="59420" y="162560"/>
                </a:lnTo>
                <a:lnTo>
                  <a:pt x="83194" y="196850"/>
                </a:lnTo>
                <a:lnTo>
                  <a:pt x="97545" y="209550"/>
                </a:lnTo>
                <a:lnTo>
                  <a:pt x="104079" y="214630"/>
                </a:lnTo>
                <a:lnTo>
                  <a:pt x="110182" y="217170"/>
                </a:lnTo>
                <a:lnTo>
                  <a:pt x="118043" y="220980"/>
                </a:lnTo>
                <a:lnTo>
                  <a:pt x="125371" y="222250"/>
                </a:lnTo>
                <a:lnTo>
                  <a:pt x="138985" y="219710"/>
                </a:lnTo>
                <a:lnTo>
                  <a:pt x="144866" y="217170"/>
                </a:lnTo>
                <a:lnTo>
                  <a:pt x="151089" y="210820"/>
                </a:lnTo>
                <a:lnTo>
                  <a:pt x="118843" y="210820"/>
                </a:lnTo>
                <a:lnTo>
                  <a:pt x="112811" y="207010"/>
                </a:lnTo>
                <a:lnTo>
                  <a:pt x="108024" y="204470"/>
                </a:lnTo>
                <a:lnTo>
                  <a:pt x="102733" y="200660"/>
                </a:lnTo>
                <a:lnTo>
                  <a:pt x="96937" y="195580"/>
                </a:lnTo>
                <a:lnTo>
                  <a:pt x="90637" y="190500"/>
                </a:lnTo>
                <a:lnTo>
                  <a:pt x="69135" y="156210"/>
                </a:lnTo>
                <a:lnTo>
                  <a:pt x="70571" y="144780"/>
                </a:lnTo>
                <a:lnTo>
                  <a:pt x="72653" y="140970"/>
                </a:lnTo>
                <a:lnTo>
                  <a:pt x="79461" y="134620"/>
                </a:lnTo>
                <a:lnTo>
                  <a:pt x="83804" y="132080"/>
                </a:lnTo>
                <a:lnTo>
                  <a:pt x="94472" y="130810"/>
                </a:lnTo>
                <a:lnTo>
                  <a:pt x="119805" y="130810"/>
                </a:lnTo>
                <a:lnTo>
                  <a:pt x="115426" y="128270"/>
                </a:lnTo>
                <a:lnTo>
                  <a:pt x="109153" y="124460"/>
                </a:lnTo>
                <a:lnTo>
                  <a:pt x="101000" y="120650"/>
                </a:lnTo>
                <a:lnTo>
                  <a:pt x="93443" y="119380"/>
                </a:lnTo>
                <a:close/>
              </a:path>
              <a:path w="280035" h="294639">
                <a:moveTo>
                  <a:pt x="119805" y="130810"/>
                </a:moveTo>
                <a:lnTo>
                  <a:pt x="94472" y="130810"/>
                </a:lnTo>
                <a:lnTo>
                  <a:pt x="100479" y="132080"/>
                </a:lnTo>
                <a:lnTo>
                  <a:pt x="107172" y="134620"/>
                </a:lnTo>
                <a:lnTo>
                  <a:pt x="112287" y="138430"/>
                </a:lnTo>
                <a:lnTo>
                  <a:pt x="117611" y="142240"/>
                </a:lnTo>
                <a:lnTo>
                  <a:pt x="123145" y="146050"/>
                </a:lnTo>
                <a:lnTo>
                  <a:pt x="128889" y="151130"/>
                </a:lnTo>
                <a:lnTo>
                  <a:pt x="134318" y="157480"/>
                </a:lnTo>
                <a:lnTo>
                  <a:pt x="138965" y="163830"/>
                </a:lnTo>
                <a:lnTo>
                  <a:pt x="142828" y="168910"/>
                </a:lnTo>
                <a:lnTo>
                  <a:pt x="145907" y="173990"/>
                </a:lnTo>
                <a:lnTo>
                  <a:pt x="148891" y="180340"/>
                </a:lnTo>
                <a:lnTo>
                  <a:pt x="150022" y="186690"/>
                </a:lnTo>
                <a:lnTo>
                  <a:pt x="148587" y="196850"/>
                </a:lnTo>
                <a:lnTo>
                  <a:pt x="146504" y="200660"/>
                </a:lnTo>
                <a:lnTo>
                  <a:pt x="139671" y="208280"/>
                </a:lnTo>
                <a:lnTo>
                  <a:pt x="135277" y="209550"/>
                </a:lnTo>
                <a:lnTo>
                  <a:pt x="124546" y="210820"/>
                </a:lnTo>
                <a:lnTo>
                  <a:pt x="151089" y="210820"/>
                </a:lnTo>
                <a:lnTo>
                  <a:pt x="154822" y="207010"/>
                </a:lnTo>
                <a:lnTo>
                  <a:pt x="157921" y="200660"/>
                </a:lnTo>
                <a:lnTo>
                  <a:pt x="160271" y="186690"/>
                </a:lnTo>
                <a:lnTo>
                  <a:pt x="159153" y="179070"/>
                </a:lnTo>
                <a:lnTo>
                  <a:pt x="136026" y="144780"/>
                </a:lnTo>
                <a:lnTo>
                  <a:pt x="128861" y="137160"/>
                </a:lnTo>
                <a:lnTo>
                  <a:pt x="121994" y="132080"/>
                </a:lnTo>
                <a:lnTo>
                  <a:pt x="119805" y="130810"/>
                </a:lnTo>
                <a:close/>
              </a:path>
              <a:path w="280035" h="294639">
                <a:moveTo>
                  <a:pt x="153794" y="59690"/>
                </a:moveTo>
                <a:lnTo>
                  <a:pt x="120875" y="81280"/>
                </a:lnTo>
                <a:lnTo>
                  <a:pt x="118627" y="95250"/>
                </a:lnTo>
                <a:lnTo>
                  <a:pt x="119770" y="101600"/>
                </a:lnTo>
                <a:lnTo>
                  <a:pt x="143545" y="137160"/>
                </a:lnTo>
                <a:lnTo>
                  <a:pt x="150932" y="143510"/>
                </a:lnTo>
                <a:lnTo>
                  <a:pt x="157891" y="149860"/>
                </a:lnTo>
                <a:lnTo>
                  <a:pt x="164424" y="153670"/>
                </a:lnTo>
                <a:lnTo>
                  <a:pt x="170532" y="157480"/>
                </a:lnTo>
                <a:lnTo>
                  <a:pt x="178394" y="160020"/>
                </a:lnTo>
                <a:lnTo>
                  <a:pt x="185721" y="161290"/>
                </a:lnTo>
                <a:lnTo>
                  <a:pt x="199336" y="158750"/>
                </a:lnTo>
                <a:lnTo>
                  <a:pt x="205203" y="156210"/>
                </a:lnTo>
                <a:lnTo>
                  <a:pt x="210188" y="151130"/>
                </a:lnTo>
                <a:lnTo>
                  <a:pt x="184896" y="151130"/>
                </a:lnTo>
                <a:lnTo>
                  <a:pt x="179194" y="149860"/>
                </a:lnTo>
                <a:lnTo>
                  <a:pt x="144955" y="123190"/>
                </a:lnTo>
                <a:lnTo>
                  <a:pt x="129486" y="95250"/>
                </a:lnTo>
                <a:lnTo>
                  <a:pt x="130921" y="85090"/>
                </a:lnTo>
                <a:lnTo>
                  <a:pt x="133004" y="80010"/>
                </a:lnTo>
                <a:lnTo>
                  <a:pt x="139798" y="73660"/>
                </a:lnTo>
                <a:lnTo>
                  <a:pt x="144154" y="71120"/>
                </a:lnTo>
                <a:lnTo>
                  <a:pt x="154822" y="69850"/>
                </a:lnTo>
                <a:lnTo>
                  <a:pt x="180145" y="69850"/>
                </a:lnTo>
                <a:lnTo>
                  <a:pt x="175769" y="67310"/>
                </a:lnTo>
                <a:lnTo>
                  <a:pt x="169504" y="64770"/>
                </a:lnTo>
                <a:lnTo>
                  <a:pt x="161350" y="60960"/>
                </a:lnTo>
                <a:lnTo>
                  <a:pt x="153794" y="59690"/>
                </a:lnTo>
                <a:close/>
              </a:path>
              <a:path w="280035" h="294639">
                <a:moveTo>
                  <a:pt x="180145" y="69850"/>
                </a:moveTo>
                <a:lnTo>
                  <a:pt x="154822" y="69850"/>
                </a:lnTo>
                <a:lnTo>
                  <a:pt x="160829" y="71120"/>
                </a:lnTo>
                <a:lnTo>
                  <a:pt x="167522" y="74930"/>
                </a:lnTo>
                <a:lnTo>
                  <a:pt x="172637" y="77470"/>
                </a:lnTo>
                <a:lnTo>
                  <a:pt x="177962" y="81280"/>
                </a:lnTo>
                <a:lnTo>
                  <a:pt x="183496" y="86360"/>
                </a:lnTo>
                <a:lnTo>
                  <a:pt x="189239" y="91440"/>
                </a:lnTo>
                <a:lnTo>
                  <a:pt x="194666" y="96520"/>
                </a:lnTo>
                <a:lnTo>
                  <a:pt x="199309" y="102870"/>
                </a:lnTo>
                <a:lnTo>
                  <a:pt x="203168" y="107950"/>
                </a:lnTo>
                <a:lnTo>
                  <a:pt x="206245" y="114300"/>
                </a:lnTo>
                <a:lnTo>
                  <a:pt x="209229" y="120650"/>
                </a:lnTo>
                <a:lnTo>
                  <a:pt x="210372" y="125730"/>
                </a:lnTo>
                <a:lnTo>
                  <a:pt x="208937" y="135890"/>
                </a:lnTo>
                <a:lnTo>
                  <a:pt x="206854" y="140970"/>
                </a:lnTo>
                <a:lnTo>
                  <a:pt x="200022" y="147320"/>
                </a:lnTo>
                <a:lnTo>
                  <a:pt x="195627" y="149860"/>
                </a:lnTo>
                <a:lnTo>
                  <a:pt x="184896" y="151130"/>
                </a:lnTo>
                <a:lnTo>
                  <a:pt x="210188" y="151130"/>
                </a:lnTo>
                <a:lnTo>
                  <a:pt x="215173" y="146050"/>
                </a:lnTo>
                <a:lnTo>
                  <a:pt x="218272" y="140970"/>
                </a:lnTo>
                <a:lnTo>
                  <a:pt x="220621" y="125730"/>
                </a:lnTo>
                <a:lnTo>
                  <a:pt x="219491" y="118110"/>
                </a:lnTo>
                <a:lnTo>
                  <a:pt x="196364" y="83820"/>
                </a:lnTo>
                <a:lnTo>
                  <a:pt x="189199" y="77470"/>
                </a:lnTo>
                <a:lnTo>
                  <a:pt x="182334" y="71120"/>
                </a:lnTo>
                <a:lnTo>
                  <a:pt x="180145" y="69850"/>
                </a:lnTo>
                <a:close/>
              </a:path>
              <a:path w="280035" h="294639">
                <a:moveTo>
                  <a:pt x="213065" y="0"/>
                </a:moveTo>
                <a:lnTo>
                  <a:pt x="180146" y="21590"/>
                </a:lnTo>
                <a:lnTo>
                  <a:pt x="177898" y="35560"/>
                </a:lnTo>
                <a:lnTo>
                  <a:pt x="179029" y="43180"/>
                </a:lnTo>
                <a:lnTo>
                  <a:pt x="202803" y="77470"/>
                </a:lnTo>
                <a:lnTo>
                  <a:pt x="217160" y="90170"/>
                </a:lnTo>
                <a:lnTo>
                  <a:pt x="223695" y="95250"/>
                </a:lnTo>
                <a:lnTo>
                  <a:pt x="229803" y="97790"/>
                </a:lnTo>
                <a:lnTo>
                  <a:pt x="237664" y="101600"/>
                </a:lnTo>
                <a:lnTo>
                  <a:pt x="244992" y="102870"/>
                </a:lnTo>
                <a:lnTo>
                  <a:pt x="258607" y="100330"/>
                </a:lnTo>
                <a:lnTo>
                  <a:pt x="264474" y="96520"/>
                </a:lnTo>
                <a:lnTo>
                  <a:pt x="270171" y="91440"/>
                </a:lnTo>
                <a:lnTo>
                  <a:pt x="244167" y="91440"/>
                </a:lnTo>
                <a:lnTo>
                  <a:pt x="238465" y="90170"/>
                </a:lnTo>
                <a:lnTo>
                  <a:pt x="204226" y="63500"/>
                </a:lnTo>
                <a:lnTo>
                  <a:pt x="199296" y="58420"/>
                </a:lnTo>
                <a:lnTo>
                  <a:pt x="195469" y="53340"/>
                </a:lnTo>
                <a:lnTo>
                  <a:pt x="192745" y="48260"/>
                </a:lnTo>
                <a:lnTo>
                  <a:pt x="189849" y="41910"/>
                </a:lnTo>
                <a:lnTo>
                  <a:pt x="188757" y="36830"/>
                </a:lnTo>
                <a:lnTo>
                  <a:pt x="190192" y="25400"/>
                </a:lnTo>
                <a:lnTo>
                  <a:pt x="192262" y="21590"/>
                </a:lnTo>
                <a:lnTo>
                  <a:pt x="199069" y="13970"/>
                </a:lnTo>
                <a:lnTo>
                  <a:pt x="203425" y="12700"/>
                </a:lnTo>
                <a:lnTo>
                  <a:pt x="214093" y="11430"/>
                </a:lnTo>
                <a:lnTo>
                  <a:pt x="239963" y="11430"/>
                </a:lnTo>
                <a:lnTo>
                  <a:pt x="235040" y="7620"/>
                </a:lnTo>
                <a:lnTo>
                  <a:pt x="228774" y="5080"/>
                </a:lnTo>
                <a:lnTo>
                  <a:pt x="220621" y="1270"/>
                </a:lnTo>
                <a:lnTo>
                  <a:pt x="213065" y="0"/>
                </a:lnTo>
                <a:close/>
              </a:path>
              <a:path w="280035" h="294639">
                <a:moveTo>
                  <a:pt x="239963" y="11430"/>
                </a:moveTo>
                <a:lnTo>
                  <a:pt x="214093" y="11430"/>
                </a:lnTo>
                <a:lnTo>
                  <a:pt x="220100" y="12700"/>
                </a:lnTo>
                <a:lnTo>
                  <a:pt x="226793" y="15240"/>
                </a:lnTo>
                <a:lnTo>
                  <a:pt x="231908" y="17780"/>
                </a:lnTo>
                <a:lnTo>
                  <a:pt x="237233" y="21590"/>
                </a:lnTo>
                <a:lnTo>
                  <a:pt x="242767" y="26670"/>
                </a:lnTo>
                <a:lnTo>
                  <a:pt x="248510" y="31750"/>
                </a:lnTo>
                <a:lnTo>
                  <a:pt x="253937" y="38100"/>
                </a:lnTo>
                <a:lnTo>
                  <a:pt x="258580" y="43180"/>
                </a:lnTo>
                <a:lnTo>
                  <a:pt x="265516" y="54610"/>
                </a:lnTo>
                <a:lnTo>
                  <a:pt x="268500" y="60960"/>
                </a:lnTo>
                <a:lnTo>
                  <a:pt x="269643" y="66040"/>
                </a:lnTo>
                <a:lnTo>
                  <a:pt x="268208" y="77470"/>
                </a:lnTo>
                <a:lnTo>
                  <a:pt x="266125" y="81280"/>
                </a:lnTo>
                <a:lnTo>
                  <a:pt x="259280" y="88900"/>
                </a:lnTo>
                <a:lnTo>
                  <a:pt x="254898" y="90170"/>
                </a:lnTo>
                <a:lnTo>
                  <a:pt x="244167" y="91440"/>
                </a:lnTo>
                <a:lnTo>
                  <a:pt x="270171" y="91440"/>
                </a:lnTo>
                <a:lnTo>
                  <a:pt x="274444" y="87630"/>
                </a:lnTo>
                <a:lnTo>
                  <a:pt x="277530" y="81280"/>
                </a:lnTo>
                <a:lnTo>
                  <a:pt x="279892" y="67310"/>
                </a:lnTo>
                <a:lnTo>
                  <a:pt x="278762" y="59690"/>
                </a:lnTo>
                <a:lnTo>
                  <a:pt x="275345" y="50800"/>
                </a:lnTo>
                <a:lnTo>
                  <a:pt x="272191" y="45720"/>
                </a:lnTo>
                <a:lnTo>
                  <a:pt x="267852" y="38100"/>
                </a:lnTo>
                <a:lnTo>
                  <a:pt x="262333" y="31750"/>
                </a:lnTo>
                <a:lnTo>
                  <a:pt x="255635" y="24130"/>
                </a:lnTo>
                <a:lnTo>
                  <a:pt x="248470" y="17780"/>
                </a:lnTo>
                <a:lnTo>
                  <a:pt x="241605" y="12700"/>
                </a:lnTo>
                <a:lnTo>
                  <a:pt x="239963" y="11430"/>
                </a:lnTo>
                <a:close/>
              </a:path>
            </a:pathLst>
          </a:custGeom>
          <a:solidFill>
            <a:srgbClr val="000000"/>
          </a:solidFill>
        </p:spPr>
        <p:txBody>
          <a:bodyPr wrap="square" lIns="0" tIns="0" rIns="0" bIns="0" rtlCol="0"/>
          <a:lstStyle/>
          <a:p>
            <a:endParaRPr/>
          </a:p>
        </p:txBody>
      </p:sp>
      <p:sp>
        <p:nvSpPr>
          <p:cNvPr id="57" name="object 57"/>
          <p:cNvSpPr/>
          <p:nvPr/>
        </p:nvSpPr>
        <p:spPr>
          <a:xfrm>
            <a:off x="4435400" y="5554038"/>
            <a:ext cx="273685" cy="288290"/>
          </a:xfrm>
          <a:custGeom>
            <a:avLst/>
            <a:gdLst/>
            <a:ahLst/>
            <a:cxnLst/>
            <a:rect l="l" t="t" r="r" b="b"/>
            <a:pathLst>
              <a:path w="273685" h="288289">
                <a:moveTo>
                  <a:pt x="58909" y="181673"/>
                </a:moveTo>
                <a:lnTo>
                  <a:pt x="40621" y="181673"/>
                </a:lnTo>
                <a:lnTo>
                  <a:pt x="45994" y="183807"/>
                </a:lnTo>
                <a:lnTo>
                  <a:pt x="53791" y="191604"/>
                </a:lnTo>
                <a:lnTo>
                  <a:pt x="62440" y="288226"/>
                </a:lnTo>
                <a:lnTo>
                  <a:pt x="86773" y="263893"/>
                </a:lnTo>
                <a:lnTo>
                  <a:pt x="71825" y="263893"/>
                </a:lnTo>
                <a:lnTo>
                  <a:pt x="70339" y="223850"/>
                </a:lnTo>
                <a:lnTo>
                  <a:pt x="69842" y="215016"/>
                </a:lnTo>
                <a:lnTo>
                  <a:pt x="62148" y="184912"/>
                </a:lnTo>
                <a:lnTo>
                  <a:pt x="58909" y="181673"/>
                </a:lnTo>
                <a:close/>
              </a:path>
              <a:path w="273685" h="288289">
                <a:moveTo>
                  <a:pt x="107525" y="228193"/>
                </a:moveTo>
                <a:lnTo>
                  <a:pt x="71825" y="263893"/>
                </a:lnTo>
                <a:lnTo>
                  <a:pt x="86773" y="263893"/>
                </a:lnTo>
                <a:lnTo>
                  <a:pt x="115005" y="235661"/>
                </a:lnTo>
                <a:lnTo>
                  <a:pt x="107525" y="228193"/>
                </a:lnTo>
                <a:close/>
              </a:path>
              <a:path w="273685" h="288289">
                <a:moveTo>
                  <a:pt x="34894" y="170865"/>
                </a:moveTo>
                <a:lnTo>
                  <a:pt x="2626" y="193016"/>
                </a:lnTo>
                <a:lnTo>
                  <a:pt x="0" y="207432"/>
                </a:lnTo>
                <a:lnTo>
                  <a:pt x="634" y="213893"/>
                </a:lnTo>
                <a:lnTo>
                  <a:pt x="2725" y="220691"/>
                </a:lnTo>
                <a:lnTo>
                  <a:pt x="6206" y="227122"/>
                </a:lnTo>
                <a:lnTo>
                  <a:pt x="11081" y="233184"/>
                </a:lnTo>
                <a:lnTo>
                  <a:pt x="18498" y="225767"/>
                </a:lnTo>
                <a:lnTo>
                  <a:pt x="12986" y="219354"/>
                </a:lnTo>
                <a:lnTo>
                  <a:pt x="10230" y="212852"/>
                </a:lnTo>
                <a:lnTo>
                  <a:pt x="40621" y="181673"/>
                </a:lnTo>
                <a:lnTo>
                  <a:pt x="58909" y="181673"/>
                </a:lnTo>
                <a:lnTo>
                  <a:pt x="51518" y="174282"/>
                </a:lnTo>
                <a:lnTo>
                  <a:pt x="43885" y="171056"/>
                </a:lnTo>
                <a:lnTo>
                  <a:pt x="34894" y="170865"/>
                </a:lnTo>
                <a:close/>
              </a:path>
              <a:path w="273685" h="288289">
                <a:moveTo>
                  <a:pt x="93492" y="112941"/>
                </a:moveTo>
                <a:lnTo>
                  <a:pt x="60573" y="134264"/>
                </a:lnTo>
                <a:lnTo>
                  <a:pt x="58338" y="148005"/>
                </a:lnTo>
                <a:lnTo>
                  <a:pt x="59468" y="155333"/>
                </a:lnTo>
                <a:lnTo>
                  <a:pt x="83256" y="190080"/>
                </a:lnTo>
                <a:lnTo>
                  <a:pt x="118091" y="213779"/>
                </a:lnTo>
                <a:lnTo>
                  <a:pt x="125419" y="214922"/>
                </a:lnTo>
                <a:lnTo>
                  <a:pt x="139034" y="212674"/>
                </a:lnTo>
                <a:lnTo>
                  <a:pt x="144914" y="209651"/>
                </a:lnTo>
                <a:lnTo>
                  <a:pt x="150178" y="204381"/>
                </a:lnTo>
                <a:lnTo>
                  <a:pt x="124594" y="204381"/>
                </a:lnTo>
                <a:lnTo>
                  <a:pt x="118892" y="203288"/>
                </a:lnTo>
                <a:lnTo>
                  <a:pt x="84653" y="176565"/>
                </a:lnTo>
                <a:lnTo>
                  <a:pt x="69259" y="149301"/>
                </a:lnTo>
                <a:lnTo>
                  <a:pt x="69305" y="148005"/>
                </a:lnTo>
                <a:lnTo>
                  <a:pt x="94520" y="123571"/>
                </a:lnTo>
                <a:lnTo>
                  <a:pt x="119897" y="123571"/>
                </a:lnTo>
                <a:lnTo>
                  <a:pt x="115474" y="120644"/>
                </a:lnTo>
                <a:lnTo>
                  <a:pt x="109201" y="117487"/>
                </a:lnTo>
                <a:lnTo>
                  <a:pt x="101048" y="114058"/>
                </a:lnTo>
                <a:lnTo>
                  <a:pt x="93492" y="112941"/>
                </a:lnTo>
                <a:close/>
              </a:path>
              <a:path w="273685" h="288289">
                <a:moveTo>
                  <a:pt x="119897" y="123571"/>
                </a:moveTo>
                <a:lnTo>
                  <a:pt x="94520" y="123571"/>
                </a:lnTo>
                <a:lnTo>
                  <a:pt x="100527" y="124828"/>
                </a:lnTo>
                <a:lnTo>
                  <a:pt x="107220" y="128066"/>
                </a:lnTo>
                <a:lnTo>
                  <a:pt x="139013" y="156157"/>
                </a:lnTo>
                <a:lnTo>
                  <a:pt x="150070" y="179171"/>
                </a:lnTo>
                <a:lnTo>
                  <a:pt x="148635" y="189661"/>
                </a:lnTo>
                <a:lnTo>
                  <a:pt x="146552" y="194005"/>
                </a:lnTo>
                <a:lnTo>
                  <a:pt x="139720" y="200837"/>
                </a:lnTo>
                <a:lnTo>
                  <a:pt x="135325" y="202907"/>
                </a:lnTo>
                <a:lnTo>
                  <a:pt x="124594" y="204381"/>
                </a:lnTo>
                <a:lnTo>
                  <a:pt x="150178" y="204381"/>
                </a:lnTo>
                <a:lnTo>
                  <a:pt x="154858" y="199694"/>
                </a:lnTo>
                <a:lnTo>
                  <a:pt x="157969" y="193662"/>
                </a:lnTo>
                <a:lnTo>
                  <a:pt x="160319" y="179590"/>
                </a:lnTo>
                <a:lnTo>
                  <a:pt x="159201" y="172034"/>
                </a:lnTo>
                <a:lnTo>
                  <a:pt x="136075" y="137236"/>
                </a:lnTo>
                <a:lnTo>
                  <a:pt x="122043" y="124990"/>
                </a:lnTo>
                <a:lnTo>
                  <a:pt x="119897" y="123571"/>
                </a:lnTo>
                <a:close/>
              </a:path>
              <a:path w="273685" h="288289">
                <a:moveTo>
                  <a:pt x="153842" y="52590"/>
                </a:moveTo>
                <a:lnTo>
                  <a:pt x="120924" y="73914"/>
                </a:lnTo>
                <a:lnTo>
                  <a:pt x="118676" y="87668"/>
                </a:lnTo>
                <a:lnTo>
                  <a:pt x="119819" y="94983"/>
                </a:lnTo>
                <a:lnTo>
                  <a:pt x="143593" y="129717"/>
                </a:lnTo>
                <a:lnTo>
                  <a:pt x="178442" y="153441"/>
                </a:lnTo>
                <a:lnTo>
                  <a:pt x="185770" y="154571"/>
                </a:lnTo>
                <a:lnTo>
                  <a:pt x="199384" y="152336"/>
                </a:lnTo>
                <a:lnTo>
                  <a:pt x="205252" y="149301"/>
                </a:lnTo>
                <a:lnTo>
                  <a:pt x="210522" y="144030"/>
                </a:lnTo>
                <a:lnTo>
                  <a:pt x="184944" y="144030"/>
                </a:lnTo>
                <a:lnTo>
                  <a:pt x="179242" y="142938"/>
                </a:lnTo>
                <a:lnTo>
                  <a:pt x="145004" y="116215"/>
                </a:lnTo>
                <a:lnTo>
                  <a:pt x="129534" y="88557"/>
                </a:lnTo>
                <a:lnTo>
                  <a:pt x="130969" y="77927"/>
                </a:lnTo>
                <a:lnTo>
                  <a:pt x="133052" y="73545"/>
                </a:lnTo>
                <a:lnTo>
                  <a:pt x="139847" y="66738"/>
                </a:lnTo>
                <a:lnTo>
                  <a:pt x="144203" y="64693"/>
                </a:lnTo>
                <a:lnTo>
                  <a:pt x="154871" y="63220"/>
                </a:lnTo>
                <a:lnTo>
                  <a:pt x="180236" y="63220"/>
                </a:lnTo>
                <a:lnTo>
                  <a:pt x="175817" y="60294"/>
                </a:lnTo>
                <a:lnTo>
                  <a:pt x="169552" y="57137"/>
                </a:lnTo>
                <a:lnTo>
                  <a:pt x="161398" y="53721"/>
                </a:lnTo>
                <a:lnTo>
                  <a:pt x="153842" y="52590"/>
                </a:lnTo>
                <a:close/>
              </a:path>
              <a:path w="273685" h="288289">
                <a:moveTo>
                  <a:pt x="180236" y="63220"/>
                </a:moveTo>
                <a:lnTo>
                  <a:pt x="154871" y="63220"/>
                </a:lnTo>
                <a:lnTo>
                  <a:pt x="160878" y="64477"/>
                </a:lnTo>
                <a:lnTo>
                  <a:pt x="167571" y="67729"/>
                </a:lnTo>
                <a:lnTo>
                  <a:pt x="199357" y="95807"/>
                </a:lnTo>
                <a:lnTo>
                  <a:pt x="210363" y="119240"/>
                </a:lnTo>
                <a:lnTo>
                  <a:pt x="208985" y="129311"/>
                </a:lnTo>
                <a:lnTo>
                  <a:pt x="206903" y="133654"/>
                </a:lnTo>
                <a:lnTo>
                  <a:pt x="200070" y="140487"/>
                </a:lnTo>
                <a:lnTo>
                  <a:pt x="195676" y="142557"/>
                </a:lnTo>
                <a:lnTo>
                  <a:pt x="184944" y="144030"/>
                </a:lnTo>
                <a:lnTo>
                  <a:pt x="210522" y="144030"/>
                </a:lnTo>
                <a:lnTo>
                  <a:pt x="215221" y="139331"/>
                </a:lnTo>
                <a:lnTo>
                  <a:pt x="218320" y="133311"/>
                </a:lnTo>
                <a:lnTo>
                  <a:pt x="220669" y="119240"/>
                </a:lnTo>
                <a:lnTo>
                  <a:pt x="219539" y="111683"/>
                </a:lnTo>
                <a:lnTo>
                  <a:pt x="196412" y="76898"/>
                </a:lnTo>
                <a:lnTo>
                  <a:pt x="182382" y="64641"/>
                </a:lnTo>
                <a:lnTo>
                  <a:pt x="180236" y="63220"/>
                </a:lnTo>
                <a:close/>
              </a:path>
              <a:path w="273685" h="288289">
                <a:moveTo>
                  <a:pt x="211109" y="15252"/>
                </a:moveTo>
                <a:lnTo>
                  <a:pt x="195752" y="15252"/>
                </a:lnTo>
                <a:lnTo>
                  <a:pt x="265577" y="85077"/>
                </a:lnTo>
                <a:lnTo>
                  <a:pt x="273260" y="77393"/>
                </a:lnTo>
                <a:lnTo>
                  <a:pt x="211109" y="15252"/>
                </a:lnTo>
                <a:close/>
              </a:path>
              <a:path w="273685" h="288289">
                <a:moveTo>
                  <a:pt x="195854" y="0"/>
                </a:moveTo>
                <a:lnTo>
                  <a:pt x="180652" y="15201"/>
                </a:lnTo>
                <a:lnTo>
                  <a:pt x="183598" y="27406"/>
                </a:lnTo>
                <a:lnTo>
                  <a:pt x="195752" y="15252"/>
                </a:lnTo>
                <a:lnTo>
                  <a:pt x="211109" y="15252"/>
                </a:lnTo>
                <a:lnTo>
                  <a:pt x="195854" y="0"/>
                </a:lnTo>
                <a:close/>
              </a:path>
            </a:pathLst>
          </a:custGeom>
          <a:solidFill>
            <a:srgbClr val="000000"/>
          </a:solidFill>
        </p:spPr>
        <p:txBody>
          <a:bodyPr wrap="square" lIns="0" tIns="0" rIns="0" bIns="0" rtlCol="0"/>
          <a:lstStyle/>
          <a:p>
            <a:endParaRPr/>
          </a:p>
        </p:txBody>
      </p:sp>
      <p:sp>
        <p:nvSpPr>
          <p:cNvPr id="58" name="object 58"/>
          <p:cNvSpPr/>
          <p:nvPr/>
        </p:nvSpPr>
        <p:spPr>
          <a:xfrm>
            <a:off x="4769232" y="5546013"/>
            <a:ext cx="294005" cy="296545"/>
          </a:xfrm>
          <a:custGeom>
            <a:avLst/>
            <a:gdLst/>
            <a:ahLst/>
            <a:cxnLst/>
            <a:rect l="l" t="t" r="r" b="b"/>
            <a:pathLst>
              <a:path w="294004" h="296545">
                <a:moveTo>
                  <a:pt x="58909" y="189699"/>
                </a:moveTo>
                <a:lnTo>
                  <a:pt x="40621" y="189699"/>
                </a:lnTo>
                <a:lnTo>
                  <a:pt x="45994" y="191833"/>
                </a:lnTo>
                <a:lnTo>
                  <a:pt x="53791" y="199631"/>
                </a:lnTo>
                <a:lnTo>
                  <a:pt x="62440" y="296252"/>
                </a:lnTo>
                <a:lnTo>
                  <a:pt x="86773" y="271919"/>
                </a:lnTo>
                <a:lnTo>
                  <a:pt x="71825" y="271919"/>
                </a:lnTo>
                <a:lnTo>
                  <a:pt x="70339" y="231876"/>
                </a:lnTo>
                <a:lnTo>
                  <a:pt x="69842" y="223042"/>
                </a:lnTo>
                <a:lnTo>
                  <a:pt x="62148" y="192938"/>
                </a:lnTo>
                <a:lnTo>
                  <a:pt x="58909" y="189699"/>
                </a:lnTo>
                <a:close/>
              </a:path>
              <a:path w="294004" h="296545">
                <a:moveTo>
                  <a:pt x="107525" y="236220"/>
                </a:moveTo>
                <a:lnTo>
                  <a:pt x="71825" y="271919"/>
                </a:lnTo>
                <a:lnTo>
                  <a:pt x="86773" y="271919"/>
                </a:lnTo>
                <a:lnTo>
                  <a:pt x="115005" y="243687"/>
                </a:lnTo>
                <a:lnTo>
                  <a:pt x="107525" y="236220"/>
                </a:lnTo>
                <a:close/>
              </a:path>
              <a:path w="294004" h="296545">
                <a:moveTo>
                  <a:pt x="34894" y="178892"/>
                </a:moveTo>
                <a:lnTo>
                  <a:pt x="2626" y="201042"/>
                </a:lnTo>
                <a:lnTo>
                  <a:pt x="0" y="215458"/>
                </a:lnTo>
                <a:lnTo>
                  <a:pt x="634" y="221919"/>
                </a:lnTo>
                <a:lnTo>
                  <a:pt x="2725" y="228717"/>
                </a:lnTo>
                <a:lnTo>
                  <a:pt x="6206" y="235148"/>
                </a:lnTo>
                <a:lnTo>
                  <a:pt x="11081" y="241211"/>
                </a:lnTo>
                <a:lnTo>
                  <a:pt x="18498" y="233794"/>
                </a:lnTo>
                <a:lnTo>
                  <a:pt x="12986" y="227380"/>
                </a:lnTo>
                <a:lnTo>
                  <a:pt x="10230" y="220878"/>
                </a:lnTo>
                <a:lnTo>
                  <a:pt x="40621" y="189699"/>
                </a:lnTo>
                <a:lnTo>
                  <a:pt x="58909" y="189699"/>
                </a:lnTo>
                <a:lnTo>
                  <a:pt x="51518" y="182308"/>
                </a:lnTo>
                <a:lnTo>
                  <a:pt x="43885" y="179082"/>
                </a:lnTo>
                <a:lnTo>
                  <a:pt x="34894" y="178892"/>
                </a:lnTo>
                <a:close/>
              </a:path>
              <a:path w="294004" h="296545">
                <a:moveTo>
                  <a:pt x="93492" y="120967"/>
                </a:moveTo>
                <a:lnTo>
                  <a:pt x="60573" y="142290"/>
                </a:lnTo>
                <a:lnTo>
                  <a:pt x="58338" y="156032"/>
                </a:lnTo>
                <a:lnTo>
                  <a:pt x="59468" y="163360"/>
                </a:lnTo>
                <a:lnTo>
                  <a:pt x="83256" y="198107"/>
                </a:lnTo>
                <a:lnTo>
                  <a:pt x="118091" y="221805"/>
                </a:lnTo>
                <a:lnTo>
                  <a:pt x="125419" y="222948"/>
                </a:lnTo>
                <a:lnTo>
                  <a:pt x="139034" y="220700"/>
                </a:lnTo>
                <a:lnTo>
                  <a:pt x="144914" y="217678"/>
                </a:lnTo>
                <a:lnTo>
                  <a:pt x="150178" y="212407"/>
                </a:lnTo>
                <a:lnTo>
                  <a:pt x="124594" y="212407"/>
                </a:lnTo>
                <a:lnTo>
                  <a:pt x="118892" y="211315"/>
                </a:lnTo>
                <a:lnTo>
                  <a:pt x="84653" y="184592"/>
                </a:lnTo>
                <a:lnTo>
                  <a:pt x="69259" y="157327"/>
                </a:lnTo>
                <a:lnTo>
                  <a:pt x="69305" y="156032"/>
                </a:lnTo>
                <a:lnTo>
                  <a:pt x="94520" y="131597"/>
                </a:lnTo>
                <a:lnTo>
                  <a:pt x="119897" y="131597"/>
                </a:lnTo>
                <a:lnTo>
                  <a:pt x="115474" y="128671"/>
                </a:lnTo>
                <a:lnTo>
                  <a:pt x="109201" y="125514"/>
                </a:lnTo>
                <a:lnTo>
                  <a:pt x="101048" y="122085"/>
                </a:lnTo>
                <a:lnTo>
                  <a:pt x="93492" y="120967"/>
                </a:lnTo>
                <a:close/>
              </a:path>
              <a:path w="294004" h="296545">
                <a:moveTo>
                  <a:pt x="119897" y="131597"/>
                </a:moveTo>
                <a:lnTo>
                  <a:pt x="94520" y="131597"/>
                </a:lnTo>
                <a:lnTo>
                  <a:pt x="100527" y="132854"/>
                </a:lnTo>
                <a:lnTo>
                  <a:pt x="107220" y="136093"/>
                </a:lnTo>
                <a:lnTo>
                  <a:pt x="139013" y="164184"/>
                </a:lnTo>
                <a:lnTo>
                  <a:pt x="150070" y="187198"/>
                </a:lnTo>
                <a:lnTo>
                  <a:pt x="148635" y="197688"/>
                </a:lnTo>
                <a:lnTo>
                  <a:pt x="146552" y="202031"/>
                </a:lnTo>
                <a:lnTo>
                  <a:pt x="139720" y="208864"/>
                </a:lnTo>
                <a:lnTo>
                  <a:pt x="135325" y="210934"/>
                </a:lnTo>
                <a:lnTo>
                  <a:pt x="124594" y="212407"/>
                </a:lnTo>
                <a:lnTo>
                  <a:pt x="150178" y="212407"/>
                </a:lnTo>
                <a:lnTo>
                  <a:pt x="154858" y="207721"/>
                </a:lnTo>
                <a:lnTo>
                  <a:pt x="157969" y="201688"/>
                </a:lnTo>
                <a:lnTo>
                  <a:pt x="160319" y="187617"/>
                </a:lnTo>
                <a:lnTo>
                  <a:pt x="159201" y="180060"/>
                </a:lnTo>
                <a:lnTo>
                  <a:pt x="136075" y="145262"/>
                </a:lnTo>
                <a:lnTo>
                  <a:pt x="122043" y="133016"/>
                </a:lnTo>
                <a:lnTo>
                  <a:pt x="119897" y="131597"/>
                </a:lnTo>
                <a:close/>
              </a:path>
              <a:path w="294004" h="296545">
                <a:moveTo>
                  <a:pt x="153842" y="60617"/>
                </a:moveTo>
                <a:lnTo>
                  <a:pt x="120924" y="81940"/>
                </a:lnTo>
                <a:lnTo>
                  <a:pt x="118676" y="95694"/>
                </a:lnTo>
                <a:lnTo>
                  <a:pt x="119819" y="103009"/>
                </a:lnTo>
                <a:lnTo>
                  <a:pt x="143593" y="137744"/>
                </a:lnTo>
                <a:lnTo>
                  <a:pt x="178442" y="161467"/>
                </a:lnTo>
                <a:lnTo>
                  <a:pt x="185770" y="162598"/>
                </a:lnTo>
                <a:lnTo>
                  <a:pt x="199384" y="160362"/>
                </a:lnTo>
                <a:lnTo>
                  <a:pt x="205252" y="157327"/>
                </a:lnTo>
                <a:lnTo>
                  <a:pt x="210522" y="152057"/>
                </a:lnTo>
                <a:lnTo>
                  <a:pt x="184944" y="152057"/>
                </a:lnTo>
                <a:lnTo>
                  <a:pt x="179242" y="150964"/>
                </a:lnTo>
                <a:lnTo>
                  <a:pt x="145004" y="124241"/>
                </a:lnTo>
                <a:lnTo>
                  <a:pt x="129534" y="96583"/>
                </a:lnTo>
                <a:lnTo>
                  <a:pt x="130969" y="85953"/>
                </a:lnTo>
                <a:lnTo>
                  <a:pt x="133052" y="81572"/>
                </a:lnTo>
                <a:lnTo>
                  <a:pt x="139847" y="74764"/>
                </a:lnTo>
                <a:lnTo>
                  <a:pt x="144203" y="72720"/>
                </a:lnTo>
                <a:lnTo>
                  <a:pt x="154871" y="71247"/>
                </a:lnTo>
                <a:lnTo>
                  <a:pt x="180236" y="71247"/>
                </a:lnTo>
                <a:lnTo>
                  <a:pt x="175817" y="68321"/>
                </a:lnTo>
                <a:lnTo>
                  <a:pt x="169552" y="65163"/>
                </a:lnTo>
                <a:lnTo>
                  <a:pt x="161398" y="61747"/>
                </a:lnTo>
                <a:lnTo>
                  <a:pt x="153842" y="60617"/>
                </a:lnTo>
                <a:close/>
              </a:path>
              <a:path w="294004" h="296545">
                <a:moveTo>
                  <a:pt x="180236" y="71247"/>
                </a:moveTo>
                <a:lnTo>
                  <a:pt x="154871" y="71247"/>
                </a:lnTo>
                <a:lnTo>
                  <a:pt x="160878" y="72504"/>
                </a:lnTo>
                <a:lnTo>
                  <a:pt x="167571" y="75755"/>
                </a:lnTo>
                <a:lnTo>
                  <a:pt x="199357" y="103833"/>
                </a:lnTo>
                <a:lnTo>
                  <a:pt x="210363" y="127266"/>
                </a:lnTo>
                <a:lnTo>
                  <a:pt x="208985" y="137337"/>
                </a:lnTo>
                <a:lnTo>
                  <a:pt x="206903" y="141681"/>
                </a:lnTo>
                <a:lnTo>
                  <a:pt x="200070" y="148513"/>
                </a:lnTo>
                <a:lnTo>
                  <a:pt x="195676" y="150583"/>
                </a:lnTo>
                <a:lnTo>
                  <a:pt x="184944" y="152057"/>
                </a:lnTo>
                <a:lnTo>
                  <a:pt x="210522" y="152057"/>
                </a:lnTo>
                <a:lnTo>
                  <a:pt x="215221" y="147358"/>
                </a:lnTo>
                <a:lnTo>
                  <a:pt x="218320" y="141338"/>
                </a:lnTo>
                <a:lnTo>
                  <a:pt x="220669" y="127266"/>
                </a:lnTo>
                <a:lnTo>
                  <a:pt x="219539" y="119710"/>
                </a:lnTo>
                <a:lnTo>
                  <a:pt x="196412" y="84924"/>
                </a:lnTo>
                <a:lnTo>
                  <a:pt x="182382" y="72667"/>
                </a:lnTo>
                <a:lnTo>
                  <a:pt x="180236" y="71247"/>
                </a:lnTo>
                <a:close/>
              </a:path>
              <a:path w="294004" h="296545">
                <a:moveTo>
                  <a:pt x="237810" y="10820"/>
                </a:moveTo>
                <a:lnTo>
                  <a:pt x="219514" y="10820"/>
                </a:lnTo>
                <a:lnTo>
                  <a:pt x="224873" y="12941"/>
                </a:lnTo>
                <a:lnTo>
                  <a:pt x="232671" y="20739"/>
                </a:lnTo>
                <a:lnTo>
                  <a:pt x="241320" y="117360"/>
                </a:lnTo>
                <a:lnTo>
                  <a:pt x="265640" y="93040"/>
                </a:lnTo>
                <a:lnTo>
                  <a:pt x="250705" y="93040"/>
                </a:lnTo>
                <a:lnTo>
                  <a:pt x="249232" y="52997"/>
                </a:lnTo>
                <a:lnTo>
                  <a:pt x="248729" y="44157"/>
                </a:lnTo>
                <a:lnTo>
                  <a:pt x="241040" y="14046"/>
                </a:lnTo>
                <a:lnTo>
                  <a:pt x="237810" y="10820"/>
                </a:lnTo>
                <a:close/>
              </a:path>
              <a:path w="294004" h="296545">
                <a:moveTo>
                  <a:pt x="286417" y="57327"/>
                </a:moveTo>
                <a:lnTo>
                  <a:pt x="250705" y="93040"/>
                </a:lnTo>
                <a:lnTo>
                  <a:pt x="265640" y="93040"/>
                </a:lnTo>
                <a:lnTo>
                  <a:pt x="293885" y="64795"/>
                </a:lnTo>
                <a:lnTo>
                  <a:pt x="286417" y="57327"/>
                </a:lnTo>
                <a:close/>
              </a:path>
              <a:path w="294004" h="296545">
                <a:moveTo>
                  <a:pt x="213773" y="0"/>
                </a:moveTo>
                <a:lnTo>
                  <a:pt x="181507" y="22155"/>
                </a:lnTo>
                <a:lnTo>
                  <a:pt x="178892" y="36572"/>
                </a:lnTo>
                <a:lnTo>
                  <a:pt x="179526" y="43032"/>
                </a:lnTo>
                <a:lnTo>
                  <a:pt x="181615" y="49831"/>
                </a:lnTo>
                <a:lnTo>
                  <a:pt x="185093" y="56263"/>
                </a:lnTo>
                <a:lnTo>
                  <a:pt x="189961" y="62331"/>
                </a:lnTo>
                <a:lnTo>
                  <a:pt x="197390" y="54902"/>
                </a:lnTo>
                <a:lnTo>
                  <a:pt x="191878" y="48488"/>
                </a:lnTo>
                <a:lnTo>
                  <a:pt x="189110" y="41986"/>
                </a:lnTo>
                <a:lnTo>
                  <a:pt x="219514" y="10820"/>
                </a:lnTo>
                <a:lnTo>
                  <a:pt x="237810" y="10820"/>
                </a:lnTo>
                <a:lnTo>
                  <a:pt x="230398" y="3416"/>
                </a:lnTo>
                <a:lnTo>
                  <a:pt x="222778" y="203"/>
                </a:lnTo>
                <a:lnTo>
                  <a:pt x="213773" y="0"/>
                </a:lnTo>
                <a:close/>
              </a:path>
            </a:pathLst>
          </a:custGeom>
          <a:solidFill>
            <a:srgbClr val="000000"/>
          </a:solidFill>
        </p:spPr>
        <p:txBody>
          <a:bodyPr wrap="square" lIns="0" tIns="0" rIns="0" bIns="0" rtlCol="0"/>
          <a:lstStyle/>
          <a:p>
            <a:endParaRPr/>
          </a:p>
        </p:txBody>
      </p:sp>
      <p:sp>
        <p:nvSpPr>
          <p:cNvPr id="59" name="object 59"/>
          <p:cNvSpPr/>
          <p:nvPr/>
        </p:nvSpPr>
        <p:spPr>
          <a:xfrm>
            <a:off x="5103063" y="5547803"/>
            <a:ext cx="281940" cy="294640"/>
          </a:xfrm>
          <a:custGeom>
            <a:avLst/>
            <a:gdLst/>
            <a:ahLst/>
            <a:cxnLst/>
            <a:rect l="l" t="t" r="r" b="b"/>
            <a:pathLst>
              <a:path w="281939" h="294639">
                <a:moveTo>
                  <a:pt x="58909" y="187909"/>
                </a:moveTo>
                <a:lnTo>
                  <a:pt x="40621" y="187909"/>
                </a:lnTo>
                <a:lnTo>
                  <a:pt x="45994" y="190042"/>
                </a:lnTo>
                <a:lnTo>
                  <a:pt x="53791" y="197840"/>
                </a:lnTo>
                <a:lnTo>
                  <a:pt x="62440" y="294462"/>
                </a:lnTo>
                <a:lnTo>
                  <a:pt x="86773" y="270129"/>
                </a:lnTo>
                <a:lnTo>
                  <a:pt x="71825" y="270129"/>
                </a:lnTo>
                <a:lnTo>
                  <a:pt x="70339" y="230085"/>
                </a:lnTo>
                <a:lnTo>
                  <a:pt x="69842" y="221251"/>
                </a:lnTo>
                <a:lnTo>
                  <a:pt x="62148" y="191147"/>
                </a:lnTo>
                <a:lnTo>
                  <a:pt x="58909" y="187909"/>
                </a:lnTo>
                <a:close/>
              </a:path>
              <a:path w="281939" h="294639">
                <a:moveTo>
                  <a:pt x="107525" y="234429"/>
                </a:moveTo>
                <a:lnTo>
                  <a:pt x="71825" y="270129"/>
                </a:lnTo>
                <a:lnTo>
                  <a:pt x="86773" y="270129"/>
                </a:lnTo>
                <a:lnTo>
                  <a:pt x="115005" y="241896"/>
                </a:lnTo>
                <a:lnTo>
                  <a:pt x="107525" y="234429"/>
                </a:lnTo>
                <a:close/>
              </a:path>
              <a:path w="281939" h="294639">
                <a:moveTo>
                  <a:pt x="34894" y="177101"/>
                </a:moveTo>
                <a:lnTo>
                  <a:pt x="2626" y="199251"/>
                </a:lnTo>
                <a:lnTo>
                  <a:pt x="0" y="213667"/>
                </a:lnTo>
                <a:lnTo>
                  <a:pt x="634" y="220128"/>
                </a:lnTo>
                <a:lnTo>
                  <a:pt x="2725" y="226926"/>
                </a:lnTo>
                <a:lnTo>
                  <a:pt x="6206" y="233358"/>
                </a:lnTo>
                <a:lnTo>
                  <a:pt x="11081" y="239420"/>
                </a:lnTo>
                <a:lnTo>
                  <a:pt x="18498" y="232003"/>
                </a:lnTo>
                <a:lnTo>
                  <a:pt x="12986" y="225590"/>
                </a:lnTo>
                <a:lnTo>
                  <a:pt x="10230" y="219087"/>
                </a:lnTo>
                <a:lnTo>
                  <a:pt x="40621" y="187909"/>
                </a:lnTo>
                <a:lnTo>
                  <a:pt x="58909" y="187909"/>
                </a:lnTo>
                <a:lnTo>
                  <a:pt x="51518" y="180517"/>
                </a:lnTo>
                <a:lnTo>
                  <a:pt x="43885" y="177292"/>
                </a:lnTo>
                <a:lnTo>
                  <a:pt x="34894" y="177101"/>
                </a:lnTo>
                <a:close/>
              </a:path>
              <a:path w="281939" h="294639">
                <a:moveTo>
                  <a:pt x="93492" y="119176"/>
                </a:moveTo>
                <a:lnTo>
                  <a:pt x="60573" y="140500"/>
                </a:lnTo>
                <a:lnTo>
                  <a:pt x="58338" y="154241"/>
                </a:lnTo>
                <a:lnTo>
                  <a:pt x="59468" y="161569"/>
                </a:lnTo>
                <a:lnTo>
                  <a:pt x="83256" y="196316"/>
                </a:lnTo>
                <a:lnTo>
                  <a:pt x="118091" y="220014"/>
                </a:lnTo>
                <a:lnTo>
                  <a:pt x="125419" y="221157"/>
                </a:lnTo>
                <a:lnTo>
                  <a:pt x="139034" y="218909"/>
                </a:lnTo>
                <a:lnTo>
                  <a:pt x="144914" y="215887"/>
                </a:lnTo>
                <a:lnTo>
                  <a:pt x="150178" y="210616"/>
                </a:lnTo>
                <a:lnTo>
                  <a:pt x="124594" y="210616"/>
                </a:lnTo>
                <a:lnTo>
                  <a:pt x="118892" y="209524"/>
                </a:lnTo>
                <a:lnTo>
                  <a:pt x="84653" y="182801"/>
                </a:lnTo>
                <a:lnTo>
                  <a:pt x="69259" y="155536"/>
                </a:lnTo>
                <a:lnTo>
                  <a:pt x="69305" y="154241"/>
                </a:lnTo>
                <a:lnTo>
                  <a:pt x="94520" y="129806"/>
                </a:lnTo>
                <a:lnTo>
                  <a:pt x="119897" y="129806"/>
                </a:lnTo>
                <a:lnTo>
                  <a:pt x="115474" y="126880"/>
                </a:lnTo>
                <a:lnTo>
                  <a:pt x="109201" y="123723"/>
                </a:lnTo>
                <a:lnTo>
                  <a:pt x="101048" y="120294"/>
                </a:lnTo>
                <a:lnTo>
                  <a:pt x="93492" y="119176"/>
                </a:lnTo>
                <a:close/>
              </a:path>
              <a:path w="281939" h="294639">
                <a:moveTo>
                  <a:pt x="119897" y="129806"/>
                </a:moveTo>
                <a:lnTo>
                  <a:pt x="94520" y="129806"/>
                </a:lnTo>
                <a:lnTo>
                  <a:pt x="100527" y="131064"/>
                </a:lnTo>
                <a:lnTo>
                  <a:pt x="107220" y="134302"/>
                </a:lnTo>
                <a:lnTo>
                  <a:pt x="139013" y="162393"/>
                </a:lnTo>
                <a:lnTo>
                  <a:pt x="150070" y="185407"/>
                </a:lnTo>
                <a:lnTo>
                  <a:pt x="148635" y="195897"/>
                </a:lnTo>
                <a:lnTo>
                  <a:pt x="146552" y="200240"/>
                </a:lnTo>
                <a:lnTo>
                  <a:pt x="139720" y="207073"/>
                </a:lnTo>
                <a:lnTo>
                  <a:pt x="135325" y="209143"/>
                </a:lnTo>
                <a:lnTo>
                  <a:pt x="124594" y="210616"/>
                </a:lnTo>
                <a:lnTo>
                  <a:pt x="150178" y="210616"/>
                </a:lnTo>
                <a:lnTo>
                  <a:pt x="154858" y="205930"/>
                </a:lnTo>
                <a:lnTo>
                  <a:pt x="157969" y="199898"/>
                </a:lnTo>
                <a:lnTo>
                  <a:pt x="160319" y="185826"/>
                </a:lnTo>
                <a:lnTo>
                  <a:pt x="159201" y="178269"/>
                </a:lnTo>
                <a:lnTo>
                  <a:pt x="136075" y="143471"/>
                </a:lnTo>
                <a:lnTo>
                  <a:pt x="122043" y="131225"/>
                </a:lnTo>
                <a:lnTo>
                  <a:pt x="119897" y="129806"/>
                </a:lnTo>
                <a:close/>
              </a:path>
              <a:path w="281939" h="294639">
                <a:moveTo>
                  <a:pt x="153842" y="58826"/>
                </a:moveTo>
                <a:lnTo>
                  <a:pt x="120924" y="80149"/>
                </a:lnTo>
                <a:lnTo>
                  <a:pt x="118676" y="93903"/>
                </a:lnTo>
                <a:lnTo>
                  <a:pt x="119819" y="101219"/>
                </a:lnTo>
                <a:lnTo>
                  <a:pt x="143593" y="135953"/>
                </a:lnTo>
                <a:lnTo>
                  <a:pt x="178442" y="159677"/>
                </a:lnTo>
                <a:lnTo>
                  <a:pt x="185770" y="160807"/>
                </a:lnTo>
                <a:lnTo>
                  <a:pt x="199384" y="158572"/>
                </a:lnTo>
                <a:lnTo>
                  <a:pt x="205252" y="155536"/>
                </a:lnTo>
                <a:lnTo>
                  <a:pt x="210522" y="150266"/>
                </a:lnTo>
                <a:lnTo>
                  <a:pt x="184944" y="150266"/>
                </a:lnTo>
                <a:lnTo>
                  <a:pt x="179242" y="149174"/>
                </a:lnTo>
                <a:lnTo>
                  <a:pt x="145004" y="122451"/>
                </a:lnTo>
                <a:lnTo>
                  <a:pt x="129534" y="94792"/>
                </a:lnTo>
                <a:lnTo>
                  <a:pt x="130969" y="84162"/>
                </a:lnTo>
                <a:lnTo>
                  <a:pt x="133052" y="79781"/>
                </a:lnTo>
                <a:lnTo>
                  <a:pt x="139847" y="72974"/>
                </a:lnTo>
                <a:lnTo>
                  <a:pt x="144203" y="70929"/>
                </a:lnTo>
                <a:lnTo>
                  <a:pt x="154871" y="69456"/>
                </a:lnTo>
                <a:lnTo>
                  <a:pt x="180236" y="69456"/>
                </a:lnTo>
                <a:lnTo>
                  <a:pt x="175817" y="66530"/>
                </a:lnTo>
                <a:lnTo>
                  <a:pt x="169552" y="63373"/>
                </a:lnTo>
                <a:lnTo>
                  <a:pt x="161398" y="59956"/>
                </a:lnTo>
                <a:lnTo>
                  <a:pt x="153842" y="58826"/>
                </a:lnTo>
                <a:close/>
              </a:path>
              <a:path w="281939" h="294639">
                <a:moveTo>
                  <a:pt x="180236" y="69456"/>
                </a:moveTo>
                <a:lnTo>
                  <a:pt x="154871" y="69456"/>
                </a:lnTo>
                <a:lnTo>
                  <a:pt x="160878" y="70713"/>
                </a:lnTo>
                <a:lnTo>
                  <a:pt x="167571" y="73964"/>
                </a:lnTo>
                <a:lnTo>
                  <a:pt x="199357" y="102042"/>
                </a:lnTo>
                <a:lnTo>
                  <a:pt x="210363" y="125476"/>
                </a:lnTo>
                <a:lnTo>
                  <a:pt x="208985" y="135547"/>
                </a:lnTo>
                <a:lnTo>
                  <a:pt x="206903" y="139890"/>
                </a:lnTo>
                <a:lnTo>
                  <a:pt x="200070" y="146723"/>
                </a:lnTo>
                <a:lnTo>
                  <a:pt x="195676" y="148793"/>
                </a:lnTo>
                <a:lnTo>
                  <a:pt x="184944" y="150266"/>
                </a:lnTo>
                <a:lnTo>
                  <a:pt x="210522" y="150266"/>
                </a:lnTo>
                <a:lnTo>
                  <a:pt x="215221" y="145567"/>
                </a:lnTo>
                <a:lnTo>
                  <a:pt x="218320" y="139547"/>
                </a:lnTo>
                <a:lnTo>
                  <a:pt x="220669" y="125476"/>
                </a:lnTo>
                <a:lnTo>
                  <a:pt x="219539" y="117919"/>
                </a:lnTo>
                <a:lnTo>
                  <a:pt x="196412" y="83134"/>
                </a:lnTo>
                <a:lnTo>
                  <a:pt x="182382" y="70877"/>
                </a:lnTo>
                <a:lnTo>
                  <a:pt x="180236" y="69456"/>
                </a:lnTo>
                <a:close/>
              </a:path>
              <a:path w="281939" h="294639">
                <a:moveTo>
                  <a:pt x="228747" y="86690"/>
                </a:moveTo>
                <a:lnTo>
                  <a:pt x="221165" y="94259"/>
                </a:lnTo>
                <a:lnTo>
                  <a:pt x="227750" y="98196"/>
                </a:lnTo>
                <a:lnTo>
                  <a:pt x="234187" y="100860"/>
                </a:lnTo>
                <a:lnTo>
                  <a:pt x="240551" y="102281"/>
                </a:lnTo>
                <a:lnTo>
                  <a:pt x="246819" y="102450"/>
                </a:lnTo>
                <a:lnTo>
                  <a:pt x="255112" y="101828"/>
                </a:lnTo>
                <a:lnTo>
                  <a:pt x="262602" y="98186"/>
                </a:lnTo>
                <a:lnTo>
                  <a:pt x="268701" y="92087"/>
                </a:lnTo>
                <a:lnTo>
                  <a:pt x="240634" y="92087"/>
                </a:lnTo>
                <a:lnTo>
                  <a:pt x="235097" y="90373"/>
                </a:lnTo>
                <a:lnTo>
                  <a:pt x="228747" y="86690"/>
                </a:lnTo>
                <a:close/>
              </a:path>
              <a:path w="281939" h="294639">
                <a:moveTo>
                  <a:pt x="271986" y="41529"/>
                </a:moveTo>
                <a:lnTo>
                  <a:pt x="248228" y="41529"/>
                </a:lnTo>
                <a:lnTo>
                  <a:pt x="256890" y="43395"/>
                </a:lnTo>
                <a:lnTo>
                  <a:pt x="260560" y="45364"/>
                </a:lnTo>
                <a:lnTo>
                  <a:pt x="268104" y="52908"/>
                </a:lnTo>
                <a:lnTo>
                  <a:pt x="270352" y="58559"/>
                </a:lnTo>
                <a:lnTo>
                  <a:pt x="270276" y="72097"/>
                </a:lnTo>
                <a:lnTo>
                  <a:pt x="267456" y="78282"/>
                </a:lnTo>
                <a:lnTo>
                  <a:pt x="256902" y="88849"/>
                </a:lnTo>
                <a:lnTo>
                  <a:pt x="251403" y="91490"/>
                </a:lnTo>
                <a:lnTo>
                  <a:pt x="240634" y="92087"/>
                </a:lnTo>
                <a:lnTo>
                  <a:pt x="268701" y="92087"/>
                </a:lnTo>
                <a:lnTo>
                  <a:pt x="274213" y="86575"/>
                </a:lnTo>
                <a:lnTo>
                  <a:pt x="277591" y="81026"/>
                </a:lnTo>
                <a:lnTo>
                  <a:pt x="281236" y="68668"/>
                </a:lnTo>
                <a:lnTo>
                  <a:pt x="281325" y="62433"/>
                </a:lnTo>
                <a:lnTo>
                  <a:pt x="277984" y="49847"/>
                </a:lnTo>
                <a:lnTo>
                  <a:pt x="274962" y="44500"/>
                </a:lnTo>
                <a:lnTo>
                  <a:pt x="271986" y="41529"/>
                </a:lnTo>
                <a:close/>
              </a:path>
              <a:path w="281939" h="294639">
                <a:moveTo>
                  <a:pt x="232414" y="11188"/>
                </a:moveTo>
                <a:lnTo>
                  <a:pt x="214332" y="11188"/>
                </a:lnTo>
                <a:lnTo>
                  <a:pt x="218587" y="12763"/>
                </a:lnTo>
                <a:lnTo>
                  <a:pt x="224238" y="18402"/>
                </a:lnTo>
                <a:lnTo>
                  <a:pt x="225686" y="21170"/>
                </a:lnTo>
                <a:lnTo>
                  <a:pt x="226918" y="27660"/>
                </a:lnTo>
                <a:lnTo>
                  <a:pt x="226384" y="31356"/>
                </a:lnTo>
                <a:lnTo>
                  <a:pt x="223057" y="39674"/>
                </a:lnTo>
                <a:lnTo>
                  <a:pt x="220453" y="43522"/>
                </a:lnTo>
                <a:lnTo>
                  <a:pt x="216910" y="47066"/>
                </a:lnTo>
                <a:lnTo>
                  <a:pt x="224009" y="54165"/>
                </a:lnTo>
                <a:lnTo>
                  <a:pt x="230321" y="48488"/>
                </a:lnTo>
                <a:lnTo>
                  <a:pt x="235579" y="44881"/>
                </a:lnTo>
                <a:lnTo>
                  <a:pt x="243961" y="41833"/>
                </a:lnTo>
                <a:lnTo>
                  <a:pt x="248228" y="41529"/>
                </a:lnTo>
                <a:lnTo>
                  <a:pt x="271986" y="41529"/>
                </a:lnTo>
                <a:lnTo>
                  <a:pt x="265488" y="35039"/>
                </a:lnTo>
                <a:lnTo>
                  <a:pt x="263060" y="33909"/>
                </a:lnTo>
                <a:lnTo>
                  <a:pt x="235960" y="33909"/>
                </a:lnTo>
                <a:lnTo>
                  <a:pt x="237127" y="26382"/>
                </a:lnTo>
                <a:lnTo>
                  <a:pt x="236533" y="19575"/>
                </a:lnTo>
                <a:lnTo>
                  <a:pt x="234180" y="13490"/>
                </a:lnTo>
                <a:lnTo>
                  <a:pt x="232414" y="11188"/>
                </a:lnTo>
                <a:close/>
              </a:path>
              <a:path w="281939" h="294639">
                <a:moveTo>
                  <a:pt x="212376" y="0"/>
                </a:moveTo>
                <a:lnTo>
                  <a:pt x="179178" y="22453"/>
                </a:lnTo>
                <a:lnTo>
                  <a:pt x="177921" y="37477"/>
                </a:lnTo>
                <a:lnTo>
                  <a:pt x="180067" y="45135"/>
                </a:lnTo>
                <a:lnTo>
                  <a:pt x="185020" y="52959"/>
                </a:lnTo>
                <a:lnTo>
                  <a:pt x="192844" y="45135"/>
                </a:lnTo>
                <a:lnTo>
                  <a:pt x="192821" y="44881"/>
                </a:lnTo>
                <a:lnTo>
                  <a:pt x="190100" y="38887"/>
                </a:lnTo>
                <a:lnTo>
                  <a:pt x="188970" y="33655"/>
                </a:lnTo>
                <a:lnTo>
                  <a:pt x="214332" y="11188"/>
                </a:lnTo>
                <a:lnTo>
                  <a:pt x="232414" y="11188"/>
                </a:lnTo>
                <a:lnTo>
                  <a:pt x="230067" y="8128"/>
                </a:lnTo>
                <a:lnTo>
                  <a:pt x="226664" y="4724"/>
                </a:lnTo>
                <a:lnTo>
                  <a:pt x="222435" y="2413"/>
                </a:lnTo>
                <a:lnTo>
                  <a:pt x="212376" y="0"/>
                </a:lnTo>
                <a:close/>
              </a:path>
              <a:path w="281939" h="294639">
                <a:moveTo>
                  <a:pt x="246438" y="30861"/>
                </a:moveTo>
                <a:lnTo>
                  <a:pt x="241180" y="31699"/>
                </a:lnTo>
                <a:lnTo>
                  <a:pt x="235960" y="33909"/>
                </a:lnTo>
                <a:lnTo>
                  <a:pt x="263060" y="33909"/>
                </a:lnTo>
                <a:lnTo>
                  <a:pt x="259214" y="32118"/>
                </a:lnTo>
                <a:lnTo>
                  <a:pt x="246438" y="30861"/>
                </a:lnTo>
                <a:close/>
              </a:path>
            </a:pathLst>
          </a:custGeom>
          <a:solidFill>
            <a:srgbClr val="000000"/>
          </a:solidFill>
        </p:spPr>
        <p:txBody>
          <a:bodyPr wrap="square" lIns="0" tIns="0" rIns="0" bIns="0" rtlCol="0"/>
          <a:lstStyle/>
          <a:p>
            <a:endParaRPr/>
          </a:p>
        </p:txBody>
      </p:sp>
      <p:sp>
        <p:nvSpPr>
          <p:cNvPr id="60" name="object 60"/>
          <p:cNvSpPr/>
          <p:nvPr/>
        </p:nvSpPr>
        <p:spPr>
          <a:xfrm>
            <a:off x="5436895" y="5539777"/>
            <a:ext cx="285750" cy="302895"/>
          </a:xfrm>
          <a:custGeom>
            <a:avLst/>
            <a:gdLst/>
            <a:ahLst/>
            <a:cxnLst/>
            <a:rect l="l" t="t" r="r" b="b"/>
            <a:pathLst>
              <a:path w="285750" h="302895">
                <a:moveTo>
                  <a:pt x="58909" y="195935"/>
                </a:moveTo>
                <a:lnTo>
                  <a:pt x="40621" y="195935"/>
                </a:lnTo>
                <a:lnTo>
                  <a:pt x="45994" y="198069"/>
                </a:lnTo>
                <a:lnTo>
                  <a:pt x="53791" y="205867"/>
                </a:lnTo>
                <a:lnTo>
                  <a:pt x="62440" y="302488"/>
                </a:lnTo>
                <a:lnTo>
                  <a:pt x="86773" y="278155"/>
                </a:lnTo>
                <a:lnTo>
                  <a:pt x="71825" y="278155"/>
                </a:lnTo>
                <a:lnTo>
                  <a:pt x="70339" y="238112"/>
                </a:lnTo>
                <a:lnTo>
                  <a:pt x="69842" y="229278"/>
                </a:lnTo>
                <a:lnTo>
                  <a:pt x="62148" y="199174"/>
                </a:lnTo>
                <a:lnTo>
                  <a:pt x="58909" y="195935"/>
                </a:lnTo>
                <a:close/>
              </a:path>
              <a:path w="285750" h="302895">
                <a:moveTo>
                  <a:pt x="107525" y="242455"/>
                </a:moveTo>
                <a:lnTo>
                  <a:pt x="71825" y="278155"/>
                </a:lnTo>
                <a:lnTo>
                  <a:pt x="86773" y="278155"/>
                </a:lnTo>
                <a:lnTo>
                  <a:pt x="115005" y="249923"/>
                </a:lnTo>
                <a:lnTo>
                  <a:pt x="107525" y="242455"/>
                </a:lnTo>
                <a:close/>
              </a:path>
              <a:path w="285750" h="302895">
                <a:moveTo>
                  <a:pt x="34894" y="185127"/>
                </a:moveTo>
                <a:lnTo>
                  <a:pt x="2626" y="207278"/>
                </a:lnTo>
                <a:lnTo>
                  <a:pt x="0" y="221694"/>
                </a:lnTo>
                <a:lnTo>
                  <a:pt x="634" y="228155"/>
                </a:lnTo>
                <a:lnTo>
                  <a:pt x="2725" y="234953"/>
                </a:lnTo>
                <a:lnTo>
                  <a:pt x="6206" y="241384"/>
                </a:lnTo>
                <a:lnTo>
                  <a:pt x="11081" y="247446"/>
                </a:lnTo>
                <a:lnTo>
                  <a:pt x="18498" y="240030"/>
                </a:lnTo>
                <a:lnTo>
                  <a:pt x="12986" y="233616"/>
                </a:lnTo>
                <a:lnTo>
                  <a:pt x="10230" y="227114"/>
                </a:lnTo>
                <a:lnTo>
                  <a:pt x="40621" y="195935"/>
                </a:lnTo>
                <a:lnTo>
                  <a:pt x="58909" y="195935"/>
                </a:lnTo>
                <a:lnTo>
                  <a:pt x="51518" y="188544"/>
                </a:lnTo>
                <a:lnTo>
                  <a:pt x="43885" y="185318"/>
                </a:lnTo>
                <a:lnTo>
                  <a:pt x="34894" y="185127"/>
                </a:lnTo>
                <a:close/>
              </a:path>
              <a:path w="285750" h="302895">
                <a:moveTo>
                  <a:pt x="93492" y="127203"/>
                </a:moveTo>
                <a:lnTo>
                  <a:pt x="60573" y="148526"/>
                </a:lnTo>
                <a:lnTo>
                  <a:pt x="58338" y="162267"/>
                </a:lnTo>
                <a:lnTo>
                  <a:pt x="59468" y="169595"/>
                </a:lnTo>
                <a:lnTo>
                  <a:pt x="83256" y="204343"/>
                </a:lnTo>
                <a:lnTo>
                  <a:pt x="118091" y="228041"/>
                </a:lnTo>
                <a:lnTo>
                  <a:pt x="125419" y="229184"/>
                </a:lnTo>
                <a:lnTo>
                  <a:pt x="139034" y="226936"/>
                </a:lnTo>
                <a:lnTo>
                  <a:pt x="144914" y="223913"/>
                </a:lnTo>
                <a:lnTo>
                  <a:pt x="150178" y="218643"/>
                </a:lnTo>
                <a:lnTo>
                  <a:pt x="124594" y="218643"/>
                </a:lnTo>
                <a:lnTo>
                  <a:pt x="118892" y="217551"/>
                </a:lnTo>
                <a:lnTo>
                  <a:pt x="84653" y="190827"/>
                </a:lnTo>
                <a:lnTo>
                  <a:pt x="69259" y="163563"/>
                </a:lnTo>
                <a:lnTo>
                  <a:pt x="69305" y="162267"/>
                </a:lnTo>
                <a:lnTo>
                  <a:pt x="94520" y="137833"/>
                </a:lnTo>
                <a:lnTo>
                  <a:pt x="119897" y="137833"/>
                </a:lnTo>
                <a:lnTo>
                  <a:pt x="115474" y="134906"/>
                </a:lnTo>
                <a:lnTo>
                  <a:pt x="109201" y="131749"/>
                </a:lnTo>
                <a:lnTo>
                  <a:pt x="101048" y="128320"/>
                </a:lnTo>
                <a:lnTo>
                  <a:pt x="93492" y="127203"/>
                </a:lnTo>
                <a:close/>
              </a:path>
              <a:path w="285750" h="302895">
                <a:moveTo>
                  <a:pt x="119897" y="137833"/>
                </a:moveTo>
                <a:lnTo>
                  <a:pt x="94520" y="137833"/>
                </a:lnTo>
                <a:lnTo>
                  <a:pt x="100527" y="139090"/>
                </a:lnTo>
                <a:lnTo>
                  <a:pt x="107220" y="142328"/>
                </a:lnTo>
                <a:lnTo>
                  <a:pt x="139013" y="170419"/>
                </a:lnTo>
                <a:lnTo>
                  <a:pt x="150070" y="193433"/>
                </a:lnTo>
                <a:lnTo>
                  <a:pt x="148635" y="203923"/>
                </a:lnTo>
                <a:lnTo>
                  <a:pt x="146552" y="208267"/>
                </a:lnTo>
                <a:lnTo>
                  <a:pt x="139720" y="215099"/>
                </a:lnTo>
                <a:lnTo>
                  <a:pt x="135325" y="217170"/>
                </a:lnTo>
                <a:lnTo>
                  <a:pt x="124594" y="218643"/>
                </a:lnTo>
                <a:lnTo>
                  <a:pt x="150178" y="218643"/>
                </a:lnTo>
                <a:lnTo>
                  <a:pt x="154858" y="213956"/>
                </a:lnTo>
                <a:lnTo>
                  <a:pt x="157969" y="207924"/>
                </a:lnTo>
                <a:lnTo>
                  <a:pt x="160319" y="193852"/>
                </a:lnTo>
                <a:lnTo>
                  <a:pt x="159201" y="186296"/>
                </a:lnTo>
                <a:lnTo>
                  <a:pt x="136075" y="151498"/>
                </a:lnTo>
                <a:lnTo>
                  <a:pt x="122043" y="139252"/>
                </a:lnTo>
                <a:lnTo>
                  <a:pt x="119897" y="137833"/>
                </a:lnTo>
                <a:close/>
              </a:path>
              <a:path w="285750" h="302895">
                <a:moveTo>
                  <a:pt x="153842" y="66852"/>
                </a:moveTo>
                <a:lnTo>
                  <a:pt x="120924" y="88176"/>
                </a:lnTo>
                <a:lnTo>
                  <a:pt x="118676" y="101930"/>
                </a:lnTo>
                <a:lnTo>
                  <a:pt x="119819" y="109245"/>
                </a:lnTo>
                <a:lnTo>
                  <a:pt x="143593" y="143979"/>
                </a:lnTo>
                <a:lnTo>
                  <a:pt x="178442" y="167703"/>
                </a:lnTo>
                <a:lnTo>
                  <a:pt x="185770" y="168833"/>
                </a:lnTo>
                <a:lnTo>
                  <a:pt x="199384" y="166598"/>
                </a:lnTo>
                <a:lnTo>
                  <a:pt x="205252" y="163563"/>
                </a:lnTo>
                <a:lnTo>
                  <a:pt x="210522" y="158292"/>
                </a:lnTo>
                <a:lnTo>
                  <a:pt x="184944" y="158292"/>
                </a:lnTo>
                <a:lnTo>
                  <a:pt x="179242" y="157200"/>
                </a:lnTo>
                <a:lnTo>
                  <a:pt x="145004" y="130477"/>
                </a:lnTo>
                <a:lnTo>
                  <a:pt x="129534" y="102819"/>
                </a:lnTo>
                <a:lnTo>
                  <a:pt x="130969" y="92189"/>
                </a:lnTo>
                <a:lnTo>
                  <a:pt x="133052" y="87807"/>
                </a:lnTo>
                <a:lnTo>
                  <a:pt x="139847" y="81000"/>
                </a:lnTo>
                <a:lnTo>
                  <a:pt x="144203" y="78955"/>
                </a:lnTo>
                <a:lnTo>
                  <a:pt x="154871" y="77482"/>
                </a:lnTo>
                <a:lnTo>
                  <a:pt x="180236" y="77482"/>
                </a:lnTo>
                <a:lnTo>
                  <a:pt x="175817" y="74556"/>
                </a:lnTo>
                <a:lnTo>
                  <a:pt x="169552" y="71399"/>
                </a:lnTo>
                <a:lnTo>
                  <a:pt x="161398" y="67983"/>
                </a:lnTo>
                <a:lnTo>
                  <a:pt x="153842" y="66852"/>
                </a:lnTo>
                <a:close/>
              </a:path>
              <a:path w="285750" h="302895">
                <a:moveTo>
                  <a:pt x="180236" y="77482"/>
                </a:moveTo>
                <a:lnTo>
                  <a:pt x="154871" y="77482"/>
                </a:lnTo>
                <a:lnTo>
                  <a:pt x="160878" y="78740"/>
                </a:lnTo>
                <a:lnTo>
                  <a:pt x="167571" y="81991"/>
                </a:lnTo>
                <a:lnTo>
                  <a:pt x="199357" y="110069"/>
                </a:lnTo>
                <a:lnTo>
                  <a:pt x="210363" y="133502"/>
                </a:lnTo>
                <a:lnTo>
                  <a:pt x="208985" y="143573"/>
                </a:lnTo>
                <a:lnTo>
                  <a:pt x="206903" y="147916"/>
                </a:lnTo>
                <a:lnTo>
                  <a:pt x="200070" y="154749"/>
                </a:lnTo>
                <a:lnTo>
                  <a:pt x="195676" y="156819"/>
                </a:lnTo>
                <a:lnTo>
                  <a:pt x="184944" y="158292"/>
                </a:lnTo>
                <a:lnTo>
                  <a:pt x="210522" y="158292"/>
                </a:lnTo>
                <a:lnTo>
                  <a:pt x="215221" y="153593"/>
                </a:lnTo>
                <a:lnTo>
                  <a:pt x="218320" y="147574"/>
                </a:lnTo>
                <a:lnTo>
                  <a:pt x="220669" y="133502"/>
                </a:lnTo>
                <a:lnTo>
                  <a:pt x="219539" y="125945"/>
                </a:lnTo>
                <a:lnTo>
                  <a:pt x="196412" y="91160"/>
                </a:lnTo>
                <a:lnTo>
                  <a:pt x="182382" y="78903"/>
                </a:lnTo>
                <a:lnTo>
                  <a:pt x="180236" y="77482"/>
                </a:lnTo>
                <a:close/>
              </a:path>
              <a:path w="285750" h="302895">
                <a:moveTo>
                  <a:pt x="206229" y="0"/>
                </a:moveTo>
                <a:lnTo>
                  <a:pt x="204655" y="1562"/>
                </a:lnTo>
                <a:lnTo>
                  <a:pt x="222854" y="106083"/>
                </a:lnTo>
                <a:lnTo>
                  <a:pt x="244329" y="84607"/>
                </a:lnTo>
                <a:lnTo>
                  <a:pt x="229597" y="84607"/>
                </a:lnTo>
                <a:lnTo>
                  <a:pt x="220022" y="29159"/>
                </a:lnTo>
                <a:lnTo>
                  <a:pt x="235389" y="29159"/>
                </a:lnTo>
                <a:lnTo>
                  <a:pt x="206229" y="0"/>
                </a:lnTo>
                <a:close/>
              </a:path>
              <a:path w="285750" h="302895">
                <a:moveTo>
                  <a:pt x="275267" y="69037"/>
                </a:moveTo>
                <a:lnTo>
                  <a:pt x="259900" y="69037"/>
                </a:lnTo>
                <a:lnTo>
                  <a:pt x="277896" y="87033"/>
                </a:lnTo>
                <a:lnTo>
                  <a:pt x="285579" y="79349"/>
                </a:lnTo>
                <a:lnTo>
                  <a:pt x="275267" y="69037"/>
                </a:lnTo>
                <a:close/>
              </a:path>
              <a:path w="285750" h="302895">
                <a:moveTo>
                  <a:pt x="235389" y="29159"/>
                </a:moveTo>
                <a:lnTo>
                  <a:pt x="220022" y="29159"/>
                </a:lnTo>
                <a:lnTo>
                  <a:pt x="252534" y="61671"/>
                </a:lnTo>
                <a:lnTo>
                  <a:pt x="229597" y="84607"/>
                </a:lnTo>
                <a:lnTo>
                  <a:pt x="244329" y="84607"/>
                </a:lnTo>
                <a:lnTo>
                  <a:pt x="259900" y="69037"/>
                </a:lnTo>
                <a:lnTo>
                  <a:pt x="275267" y="69037"/>
                </a:lnTo>
                <a:lnTo>
                  <a:pt x="267583" y="61353"/>
                </a:lnTo>
                <a:lnTo>
                  <a:pt x="274949" y="53987"/>
                </a:lnTo>
                <a:lnTo>
                  <a:pt x="260217" y="53987"/>
                </a:lnTo>
                <a:lnTo>
                  <a:pt x="235389" y="29159"/>
                </a:lnTo>
                <a:close/>
              </a:path>
              <a:path w="285750" h="302895">
                <a:moveTo>
                  <a:pt x="269577" y="44615"/>
                </a:moveTo>
                <a:lnTo>
                  <a:pt x="260217" y="53987"/>
                </a:lnTo>
                <a:lnTo>
                  <a:pt x="274949" y="53987"/>
                </a:lnTo>
                <a:lnTo>
                  <a:pt x="276943" y="51993"/>
                </a:lnTo>
                <a:lnTo>
                  <a:pt x="269577" y="44615"/>
                </a:lnTo>
                <a:close/>
              </a:path>
            </a:pathLst>
          </a:custGeom>
          <a:solidFill>
            <a:srgbClr val="000000"/>
          </a:solidFill>
        </p:spPr>
        <p:txBody>
          <a:bodyPr wrap="square" lIns="0" tIns="0" rIns="0" bIns="0" rtlCol="0"/>
          <a:lstStyle/>
          <a:p>
            <a:endParaRPr/>
          </a:p>
        </p:txBody>
      </p:sp>
      <p:sp>
        <p:nvSpPr>
          <p:cNvPr id="61" name="object 61"/>
          <p:cNvSpPr/>
          <p:nvPr/>
        </p:nvSpPr>
        <p:spPr>
          <a:xfrm>
            <a:off x="5770729" y="5536195"/>
            <a:ext cx="280670" cy="306070"/>
          </a:xfrm>
          <a:custGeom>
            <a:avLst/>
            <a:gdLst/>
            <a:ahLst/>
            <a:cxnLst/>
            <a:rect l="l" t="t" r="r" b="b"/>
            <a:pathLst>
              <a:path w="280670" h="306070">
                <a:moveTo>
                  <a:pt x="58909" y="199516"/>
                </a:moveTo>
                <a:lnTo>
                  <a:pt x="40621" y="199516"/>
                </a:lnTo>
                <a:lnTo>
                  <a:pt x="45994" y="201650"/>
                </a:lnTo>
                <a:lnTo>
                  <a:pt x="53791" y="209448"/>
                </a:lnTo>
                <a:lnTo>
                  <a:pt x="62440" y="306069"/>
                </a:lnTo>
                <a:lnTo>
                  <a:pt x="86773" y="281736"/>
                </a:lnTo>
                <a:lnTo>
                  <a:pt x="71825" y="281736"/>
                </a:lnTo>
                <a:lnTo>
                  <a:pt x="70339" y="241693"/>
                </a:lnTo>
                <a:lnTo>
                  <a:pt x="69842" y="232859"/>
                </a:lnTo>
                <a:lnTo>
                  <a:pt x="62148" y="202755"/>
                </a:lnTo>
                <a:lnTo>
                  <a:pt x="58909" y="199516"/>
                </a:lnTo>
                <a:close/>
              </a:path>
              <a:path w="280670" h="306070">
                <a:moveTo>
                  <a:pt x="107525" y="246037"/>
                </a:moveTo>
                <a:lnTo>
                  <a:pt x="71825" y="281736"/>
                </a:lnTo>
                <a:lnTo>
                  <a:pt x="86773" y="281736"/>
                </a:lnTo>
                <a:lnTo>
                  <a:pt x="115005" y="253504"/>
                </a:lnTo>
                <a:lnTo>
                  <a:pt x="107525" y="246037"/>
                </a:lnTo>
                <a:close/>
              </a:path>
              <a:path w="280670" h="306070">
                <a:moveTo>
                  <a:pt x="34894" y="188709"/>
                </a:moveTo>
                <a:lnTo>
                  <a:pt x="2626" y="210859"/>
                </a:lnTo>
                <a:lnTo>
                  <a:pt x="0" y="225275"/>
                </a:lnTo>
                <a:lnTo>
                  <a:pt x="634" y="231736"/>
                </a:lnTo>
                <a:lnTo>
                  <a:pt x="2725" y="238534"/>
                </a:lnTo>
                <a:lnTo>
                  <a:pt x="6206" y="244965"/>
                </a:lnTo>
                <a:lnTo>
                  <a:pt x="11081" y="251028"/>
                </a:lnTo>
                <a:lnTo>
                  <a:pt x="18498" y="243611"/>
                </a:lnTo>
                <a:lnTo>
                  <a:pt x="12986" y="237197"/>
                </a:lnTo>
                <a:lnTo>
                  <a:pt x="10230" y="230695"/>
                </a:lnTo>
                <a:lnTo>
                  <a:pt x="40621" y="199516"/>
                </a:lnTo>
                <a:lnTo>
                  <a:pt x="58909" y="199516"/>
                </a:lnTo>
                <a:lnTo>
                  <a:pt x="51518" y="192125"/>
                </a:lnTo>
                <a:lnTo>
                  <a:pt x="43885" y="188899"/>
                </a:lnTo>
                <a:lnTo>
                  <a:pt x="34894" y="188709"/>
                </a:lnTo>
                <a:close/>
              </a:path>
              <a:path w="280670" h="306070">
                <a:moveTo>
                  <a:pt x="93492" y="130784"/>
                </a:moveTo>
                <a:lnTo>
                  <a:pt x="60573" y="152107"/>
                </a:lnTo>
                <a:lnTo>
                  <a:pt x="58338" y="165849"/>
                </a:lnTo>
                <a:lnTo>
                  <a:pt x="59468" y="173177"/>
                </a:lnTo>
                <a:lnTo>
                  <a:pt x="83256" y="207924"/>
                </a:lnTo>
                <a:lnTo>
                  <a:pt x="118091" y="231622"/>
                </a:lnTo>
                <a:lnTo>
                  <a:pt x="125419" y="232765"/>
                </a:lnTo>
                <a:lnTo>
                  <a:pt x="139034" y="230517"/>
                </a:lnTo>
                <a:lnTo>
                  <a:pt x="144914" y="227495"/>
                </a:lnTo>
                <a:lnTo>
                  <a:pt x="150178" y="222224"/>
                </a:lnTo>
                <a:lnTo>
                  <a:pt x="124594" y="222224"/>
                </a:lnTo>
                <a:lnTo>
                  <a:pt x="118892" y="221132"/>
                </a:lnTo>
                <a:lnTo>
                  <a:pt x="84653" y="194409"/>
                </a:lnTo>
                <a:lnTo>
                  <a:pt x="69259" y="167144"/>
                </a:lnTo>
                <a:lnTo>
                  <a:pt x="69305" y="165849"/>
                </a:lnTo>
                <a:lnTo>
                  <a:pt x="94520" y="141414"/>
                </a:lnTo>
                <a:lnTo>
                  <a:pt x="119897" y="141414"/>
                </a:lnTo>
                <a:lnTo>
                  <a:pt x="115474" y="138488"/>
                </a:lnTo>
                <a:lnTo>
                  <a:pt x="109201" y="135331"/>
                </a:lnTo>
                <a:lnTo>
                  <a:pt x="101048" y="131902"/>
                </a:lnTo>
                <a:lnTo>
                  <a:pt x="93492" y="130784"/>
                </a:lnTo>
                <a:close/>
              </a:path>
              <a:path w="280670" h="306070">
                <a:moveTo>
                  <a:pt x="119897" y="141414"/>
                </a:moveTo>
                <a:lnTo>
                  <a:pt x="94520" y="141414"/>
                </a:lnTo>
                <a:lnTo>
                  <a:pt x="100527" y="142671"/>
                </a:lnTo>
                <a:lnTo>
                  <a:pt x="107220" y="145910"/>
                </a:lnTo>
                <a:lnTo>
                  <a:pt x="139013" y="174001"/>
                </a:lnTo>
                <a:lnTo>
                  <a:pt x="150070" y="197015"/>
                </a:lnTo>
                <a:lnTo>
                  <a:pt x="148635" y="207505"/>
                </a:lnTo>
                <a:lnTo>
                  <a:pt x="146552" y="211848"/>
                </a:lnTo>
                <a:lnTo>
                  <a:pt x="139720" y="218681"/>
                </a:lnTo>
                <a:lnTo>
                  <a:pt x="135325" y="220751"/>
                </a:lnTo>
                <a:lnTo>
                  <a:pt x="124594" y="222224"/>
                </a:lnTo>
                <a:lnTo>
                  <a:pt x="150178" y="222224"/>
                </a:lnTo>
                <a:lnTo>
                  <a:pt x="154858" y="217538"/>
                </a:lnTo>
                <a:lnTo>
                  <a:pt x="157969" y="211505"/>
                </a:lnTo>
                <a:lnTo>
                  <a:pt x="160319" y="197434"/>
                </a:lnTo>
                <a:lnTo>
                  <a:pt x="159201" y="189877"/>
                </a:lnTo>
                <a:lnTo>
                  <a:pt x="136075" y="155079"/>
                </a:lnTo>
                <a:lnTo>
                  <a:pt x="122043" y="142833"/>
                </a:lnTo>
                <a:lnTo>
                  <a:pt x="119897" y="141414"/>
                </a:lnTo>
                <a:close/>
              </a:path>
              <a:path w="280670" h="306070">
                <a:moveTo>
                  <a:pt x="153842" y="70434"/>
                </a:moveTo>
                <a:lnTo>
                  <a:pt x="120924" y="91757"/>
                </a:lnTo>
                <a:lnTo>
                  <a:pt x="118676" y="105511"/>
                </a:lnTo>
                <a:lnTo>
                  <a:pt x="119819" y="112826"/>
                </a:lnTo>
                <a:lnTo>
                  <a:pt x="143593" y="147561"/>
                </a:lnTo>
                <a:lnTo>
                  <a:pt x="178442" y="171284"/>
                </a:lnTo>
                <a:lnTo>
                  <a:pt x="185770" y="172415"/>
                </a:lnTo>
                <a:lnTo>
                  <a:pt x="199384" y="170179"/>
                </a:lnTo>
                <a:lnTo>
                  <a:pt x="205252" y="167144"/>
                </a:lnTo>
                <a:lnTo>
                  <a:pt x="210522" y="161874"/>
                </a:lnTo>
                <a:lnTo>
                  <a:pt x="184944" y="161874"/>
                </a:lnTo>
                <a:lnTo>
                  <a:pt x="179242" y="160781"/>
                </a:lnTo>
                <a:lnTo>
                  <a:pt x="145004" y="134058"/>
                </a:lnTo>
                <a:lnTo>
                  <a:pt x="129654" y="105511"/>
                </a:lnTo>
                <a:lnTo>
                  <a:pt x="130969" y="95770"/>
                </a:lnTo>
                <a:lnTo>
                  <a:pt x="133052" y="91389"/>
                </a:lnTo>
                <a:lnTo>
                  <a:pt x="139847" y="84581"/>
                </a:lnTo>
                <a:lnTo>
                  <a:pt x="144203" y="82537"/>
                </a:lnTo>
                <a:lnTo>
                  <a:pt x="154871" y="81064"/>
                </a:lnTo>
                <a:lnTo>
                  <a:pt x="180236" y="81064"/>
                </a:lnTo>
                <a:lnTo>
                  <a:pt x="175817" y="78138"/>
                </a:lnTo>
                <a:lnTo>
                  <a:pt x="169552" y="74980"/>
                </a:lnTo>
                <a:lnTo>
                  <a:pt x="161398" y="71564"/>
                </a:lnTo>
                <a:lnTo>
                  <a:pt x="153842" y="70434"/>
                </a:lnTo>
                <a:close/>
              </a:path>
              <a:path w="280670" h="306070">
                <a:moveTo>
                  <a:pt x="180236" y="81064"/>
                </a:moveTo>
                <a:lnTo>
                  <a:pt x="154871" y="81064"/>
                </a:lnTo>
                <a:lnTo>
                  <a:pt x="160878" y="82321"/>
                </a:lnTo>
                <a:lnTo>
                  <a:pt x="167571" y="85572"/>
                </a:lnTo>
                <a:lnTo>
                  <a:pt x="199357" y="113650"/>
                </a:lnTo>
                <a:lnTo>
                  <a:pt x="210363" y="137083"/>
                </a:lnTo>
                <a:lnTo>
                  <a:pt x="208985" y="147154"/>
                </a:lnTo>
                <a:lnTo>
                  <a:pt x="206903" y="151498"/>
                </a:lnTo>
                <a:lnTo>
                  <a:pt x="200070" y="158330"/>
                </a:lnTo>
                <a:lnTo>
                  <a:pt x="195676" y="160400"/>
                </a:lnTo>
                <a:lnTo>
                  <a:pt x="184944" y="161874"/>
                </a:lnTo>
                <a:lnTo>
                  <a:pt x="210522" y="161874"/>
                </a:lnTo>
                <a:lnTo>
                  <a:pt x="215221" y="157175"/>
                </a:lnTo>
                <a:lnTo>
                  <a:pt x="218320" y="151155"/>
                </a:lnTo>
                <a:lnTo>
                  <a:pt x="220669" y="137083"/>
                </a:lnTo>
                <a:lnTo>
                  <a:pt x="219539" y="129527"/>
                </a:lnTo>
                <a:lnTo>
                  <a:pt x="196412" y="94741"/>
                </a:lnTo>
                <a:lnTo>
                  <a:pt x="182382" y="82484"/>
                </a:lnTo>
                <a:lnTo>
                  <a:pt x="180236" y="81064"/>
                </a:lnTo>
                <a:close/>
              </a:path>
              <a:path w="280670" h="306070">
                <a:moveTo>
                  <a:pt x="231693" y="99352"/>
                </a:moveTo>
                <a:lnTo>
                  <a:pt x="223743" y="107289"/>
                </a:lnTo>
                <a:lnTo>
                  <a:pt x="230690" y="112560"/>
                </a:lnTo>
                <a:lnTo>
                  <a:pt x="238246" y="114947"/>
                </a:lnTo>
                <a:lnTo>
                  <a:pt x="254553" y="114007"/>
                </a:lnTo>
                <a:lnTo>
                  <a:pt x="261767" y="110629"/>
                </a:lnTo>
                <a:lnTo>
                  <a:pt x="268371" y="104025"/>
                </a:lnTo>
                <a:lnTo>
                  <a:pt x="245257" y="104025"/>
                </a:lnTo>
                <a:lnTo>
                  <a:pt x="238703" y="103149"/>
                </a:lnTo>
                <a:lnTo>
                  <a:pt x="235274" y="101726"/>
                </a:lnTo>
                <a:lnTo>
                  <a:pt x="231693" y="99352"/>
                </a:lnTo>
                <a:close/>
              </a:path>
              <a:path w="280670" h="306070">
                <a:moveTo>
                  <a:pt x="267709" y="50050"/>
                </a:moveTo>
                <a:lnTo>
                  <a:pt x="248559" y="50050"/>
                </a:lnTo>
                <a:lnTo>
                  <a:pt x="254439" y="52641"/>
                </a:lnTo>
                <a:lnTo>
                  <a:pt x="265437" y="63639"/>
                </a:lnTo>
                <a:lnTo>
                  <a:pt x="268434" y="70281"/>
                </a:lnTo>
                <a:lnTo>
                  <a:pt x="268647" y="78138"/>
                </a:lnTo>
                <a:lnTo>
                  <a:pt x="268727" y="85572"/>
                </a:lnTo>
                <a:lnTo>
                  <a:pt x="266402" y="91579"/>
                </a:lnTo>
                <a:lnTo>
                  <a:pt x="258719" y="99263"/>
                </a:lnTo>
                <a:lnTo>
                  <a:pt x="255671" y="101168"/>
                </a:lnTo>
                <a:lnTo>
                  <a:pt x="248647" y="103631"/>
                </a:lnTo>
                <a:lnTo>
                  <a:pt x="245257" y="104025"/>
                </a:lnTo>
                <a:lnTo>
                  <a:pt x="268371" y="104025"/>
                </a:lnTo>
                <a:lnTo>
                  <a:pt x="273311" y="99085"/>
                </a:lnTo>
                <a:lnTo>
                  <a:pt x="276816" y="93319"/>
                </a:lnTo>
                <a:lnTo>
                  <a:pt x="280249" y="81064"/>
                </a:lnTo>
                <a:lnTo>
                  <a:pt x="280258" y="74320"/>
                </a:lnTo>
                <a:lnTo>
                  <a:pt x="276473" y="61125"/>
                </a:lnTo>
                <a:lnTo>
                  <a:pt x="272981" y="55283"/>
                </a:lnTo>
                <a:lnTo>
                  <a:pt x="267709" y="50050"/>
                </a:lnTo>
                <a:close/>
              </a:path>
              <a:path w="280670" h="306070">
                <a:moveTo>
                  <a:pt x="213697" y="0"/>
                </a:moveTo>
                <a:lnTo>
                  <a:pt x="180182" y="33527"/>
                </a:lnTo>
                <a:lnTo>
                  <a:pt x="211487" y="79146"/>
                </a:lnTo>
                <a:lnTo>
                  <a:pt x="215208" y="69875"/>
                </a:lnTo>
                <a:lnTo>
                  <a:pt x="219349" y="62966"/>
                </a:lnTo>
                <a:lnTo>
                  <a:pt x="222460" y="59855"/>
                </a:lnTo>
                <a:lnTo>
                  <a:pt x="210789" y="59855"/>
                </a:lnTo>
                <a:lnTo>
                  <a:pt x="193555" y="34874"/>
                </a:lnTo>
                <a:lnTo>
                  <a:pt x="221063" y="7365"/>
                </a:lnTo>
                <a:lnTo>
                  <a:pt x="213697" y="0"/>
                </a:lnTo>
                <a:close/>
              </a:path>
              <a:path w="280670" h="306070">
                <a:moveTo>
                  <a:pt x="242907" y="38938"/>
                </a:moveTo>
                <a:lnTo>
                  <a:pt x="210789" y="59855"/>
                </a:lnTo>
                <a:lnTo>
                  <a:pt x="222460" y="59855"/>
                </a:lnTo>
                <a:lnTo>
                  <a:pt x="229407" y="52908"/>
                </a:lnTo>
                <a:lnTo>
                  <a:pt x="235439" y="50126"/>
                </a:lnTo>
                <a:lnTo>
                  <a:pt x="267709" y="50050"/>
                </a:lnTo>
                <a:lnTo>
                  <a:pt x="262184" y="45355"/>
                </a:lnTo>
                <a:lnTo>
                  <a:pt x="256121" y="41860"/>
                </a:lnTo>
                <a:lnTo>
                  <a:pt x="249696" y="39721"/>
                </a:lnTo>
                <a:lnTo>
                  <a:pt x="242907" y="38938"/>
                </a:lnTo>
                <a:close/>
              </a:path>
            </a:pathLst>
          </a:custGeom>
          <a:solidFill>
            <a:srgbClr val="000000"/>
          </a:solidFill>
        </p:spPr>
        <p:txBody>
          <a:bodyPr wrap="square" lIns="0" tIns="0" rIns="0" bIns="0" rtlCol="0"/>
          <a:lstStyle/>
          <a:p>
            <a:endParaRPr/>
          </a:p>
        </p:txBody>
      </p:sp>
      <p:sp>
        <p:nvSpPr>
          <p:cNvPr id="62" name="object 62"/>
          <p:cNvSpPr/>
          <p:nvPr/>
        </p:nvSpPr>
        <p:spPr>
          <a:xfrm>
            <a:off x="6104559" y="5545453"/>
            <a:ext cx="281940" cy="297180"/>
          </a:xfrm>
          <a:custGeom>
            <a:avLst/>
            <a:gdLst/>
            <a:ahLst/>
            <a:cxnLst/>
            <a:rect l="l" t="t" r="r" b="b"/>
            <a:pathLst>
              <a:path w="281939" h="297179">
                <a:moveTo>
                  <a:pt x="58909" y="190258"/>
                </a:moveTo>
                <a:lnTo>
                  <a:pt x="40621" y="190258"/>
                </a:lnTo>
                <a:lnTo>
                  <a:pt x="45994" y="192392"/>
                </a:lnTo>
                <a:lnTo>
                  <a:pt x="53791" y="200190"/>
                </a:lnTo>
                <a:lnTo>
                  <a:pt x="62440" y="296811"/>
                </a:lnTo>
                <a:lnTo>
                  <a:pt x="86773" y="272478"/>
                </a:lnTo>
                <a:lnTo>
                  <a:pt x="71825" y="272478"/>
                </a:lnTo>
                <a:lnTo>
                  <a:pt x="70339" y="232435"/>
                </a:lnTo>
                <a:lnTo>
                  <a:pt x="69842" y="223601"/>
                </a:lnTo>
                <a:lnTo>
                  <a:pt x="62148" y="193497"/>
                </a:lnTo>
                <a:lnTo>
                  <a:pt x="58909" y="190258"/>
                </a:lnTo>
                <a:close/>
              </a:path>
              <a:path w="281939" h="297179">
                <a:moveTo>
                  <a:pt x="107525" y="236778"/>
                </a:moveTo>
                <a:lnTo>
                  <a:pt x="71825" y="272478"/>
                </a:lnTo>
                <a:lnTo>
                  <a:pt x="86773" y="272478"/>
                </a:lnTo>
                <a:lnTo>
                  <a:pt x="115005" y="244246"/>
                </a:lnTo>
                <a:lnTo>
                  <a:pt x="107525" y="236778"/>
                </a:lnTo>
                <a:close/>
              </a:path>
              <a:path w="281939" h="297179">
                <a:moveTo>
                  <a:pt x="34894" y="179451"/>
                </a:moveTo>
                <a:lnTo>
                  <a:pt x="2626" y="201601"/>
                </a:lnTo>
                <a:lnTo>
                  <a:pt x="0" y="216017"/>
                </a:lnTo>
                <a:lnTo>
                  <a:pt x="634" y="222478"/>
                </a:lnTo>
                <a:lnTo>
                  <a:pt x="2725" y="229276"/>
                </a:lnTo>
                <a:lnTo>
                  <a:pt x="6206" y="235707"/>
                </a:lnTo>
                <a:lnTo>
                  <a:pt x="11081" y="241769"/>
                </a:lnTo>
                <a:lnTo>
                  <a:pt x="18498" y="234353"/>
                </a:lnTo>
                <a:lnTo>
                  <a:pt x="12986" y="227939"/>
                </a:lnTo>
                <a:lnTo>
                  <a:pt x="10230" y="221437"/>
                </a:lnTo>
                <a:lnTo>
                  <a:pt x="40621" y="190258"/>
                </a:lnTo>
                <a:lnTo>
                  <a:pt x="58909" y="190258"/>
                </a:lnTo>
                <a:lnTo>
                  <a:pt x="51518" y="182867"/>
                </a:lnTo>
                <a:lnTo>
                  <a:pt x="43885" y="179641"/>
                </a:lnTo>
                <a:lnTo>
                  <a:pt x="34894" y="179451"/>
                </a:lnTo>
                <a:close/>
              </a:path>
              <a:path w="281939" h="297179">
                <a:moveTo>
                  <a:pt x="93492" y="121526"/>
                </a:moveTo>
                <a:lnTo>
                  <a:pt x="60573" y="142849"/>
                </a:lnTo>
                <a:lnTo>
                  <a:pt x="58338" y="156591"/>
                </a:lnTo>
                <a:lnTo>
                  <a:pt x="59468" y="163918"/>
                </a:lnTo>
                <a:lnTo>
                  <a:pt x="83256" y="198666"/>
                </a:lnTo>
                <a:lnTo>
                  <a:pt x="118091" y="222364"/>
                </a:lnTo>
                <a:lnTo>
                  <a:pt x="125419" y="223507"/>
                </a:lnTo>
                <a:lnTo>
                  <a:pt x="139034" y="221259"/>
                </a:lnTo>
                <a:lnTo>
                  <a:pt x="144914" y="218236"/>
                </a:lnTo>
                <a:lnTo>
                  <a:pt x="150178" y="212966"/>
                </a:lnTo>
                <a:lnTo>
                  <a:pt x="124594" y="212966"/>
                </a:lnTo>
                <a:lnTo>
                  <a:pt x="118892" y="211874"/>
                </a:lnTo>
                <a:lnTo>
                  <a:pt x="84653" y="185150"/>
                </a:lnTo>
                <a:lnTo>
                  <a:pt x="69259" y="157886"/>
                </a:lnTo>
                <a:lnTo>
                  <a:pt x="69305" y="156591"/>
                </a:lnTo>
                <a:lnTo>
                  <a:pt x="94520" y="132156"/>
                </a:lnTo>
                <a:lnTo>
                  <a:pt x="119897" y="132156"/>
                </a:lnTo>
                <a:lnTo>
                  <a:pt x="115474" y="129230"/>
                </a:lnTo>
                <a:lnTo>
                  <a:pt x="109201" y="126072"/>
                </a:lnTo>
                <a:lnTo>
                  <a:pt x="101048" y="122643"/>
                </a:lnTo>
                <a:lnTo>
                  <a:pt x="93492" y="121526"/>
                </a:lnTo>
                <a:close/>
              </a:path>
              <a:path w="281939" h="297179">
                <a:moveTo>
                  <a:pt x="119897" y="132156"/>
                </a:moveTo>
                <a:lnTo>
                  <a:pt x="94520" y="132156"/>
                </a:lnTo>
                <a:lnTo>
                  <a:pt x="100527" y="133413"/>
                </a:lnTo>
                <a:lnTo>
                  <a:pt x="107220" y="136652"/>
                </a:lnTo>
                <a:lnTo>
                  <a:pt x="139013" y="164742"/>
                </a:lnTo>
                <a:lnTo>
                  <a:pt x="150070" y="187756"/>
                </a:lnTo>
                <a:lnTo>
                  <a:pt x="148635" y="198247"/>
                </a:lnTo>
                <a:lnTo>
                  <a:pt x="146552" y="202590"/>
                </a:lnTo>
                <a:lnTo>
                  <a:pt x="139720" y="209423"/>
                </a:lnTo>
                <a:lnTo>
                  <a:pt x="135325" y="211493"/>
                </a:lnTo>
                <a:lnTo>
                  <a:pt x="124594" y="212966"/>
                </a:lnTo>
                <a:lnTo>
                  <a:pt x="150178" y="212966"/>
                </a:lnTo>
                <a:lnTo>
                  <a:pt x="154858" y="208280"/>
                </a:lnTo>
                <a:lnTo>
                  <a:pt x="157969" y="202247"/>
                </a:lnTo>
                <a:lnTo>
                  <a:pt x="160319" y="188175"/>
                </a:lnTo>
                <a:lnTo>
                  <a:pt x="159201" y="180619"/>
                </a:lnTo>
                <a:lnTo>
                  <a:pt x="136075" y="145821"/>
                </a:lnTo>
                <a:lnTo>
                  <a:pt x="122043" y="133575"/>
                </a:lnTo>
                <a:lnTo>
                  <a:pt x="119897" y="132156"/>
                </a:lnTo>
                <a:close/>
              </a:path>
              <a:path w="281939" h="297179">
                <a:moveTo>
                  <a:pt x="153842" y="61175"/>
                </a:moveTo>
                <a:lnTo>
                  <a:pt x="120924" y="82499"/>
                </a:lnTo>
                <a:lnTo>
                  <a:pt x="118676" y="96253"/>
                </a:lnTo>
                <a:lnTo>
                  <a:pt x="119819" y="103568"/>
                </a:lnTo>
                <a:lnTo>
                  <a:pt x="143593" y="138303"/>
                </a:lnTo>
                <a:lnTo>
                  <a:pt x="178442" y="162026"/>
                </a:lnTo>
                <a:lnTo>
                  <a:pt x="185770" y="163156"/>
                </a:lnTo>
                <a:lnTo>
                  <a:pt x="199384" y="160921"/>
                </a:lnTo>
                <a:lnTo>
                  <a:pt x="205252" y="157886"/>
                </a:lnTo>
                <a:lnTo>
                  <a:pt x="210522" y="152615"/>
                </a:lnTo>
                <a:lnTo>
                  <a:pt x="184944" y="152615"/>
                </a:lnTo>
                <a:lnTo>
                  <a:pt x="179242" y="151523"/>
                </a:lnTo>
                <a:lnTo>
                  <a:pt x="145004" y="124800"/>
                </a:lnTo>
                <a:lnTo>
                  <a:pt x="129534" y="97142"/>
                </a:lnTo>
                <a:lnTo>
                  <a:pt x="130969" y="86512"/>
                </a:lnTo>
                <a:lnTo>
                  <a:pt x="133052" y="82130"/>
                </a:lnTo>
                <a:lnTo>
                  <a:pt x="139847" y="75323"/>
                </a:lnTo>
                <a:lnTo>
                  <a:pt x="144203" y="73279"/>
                </a:lnTo>
                <a:lnTo>
                  <a:pt x="154871" y="71805"/>
                </a:lnTo>
                <a:lnTo>
                  <a:pt x="180236" y="71805"/>
                </a:lnTo>
                <a:lnTo>
                  <a:pt x="175817" y="68879"/>
                </a:lnTo>
                <a:lnTo>
                  <a:pt x="169552" y="65722"/>
                </a:lnTo>
                <a:lnTo>
                  <a:pt x="161398" y="62306"/>
                </a:lnTo>
                <a:lnTo>
                  <a:pt x="153842" y="61175"/>
                </a:lnTo>
                <a:close/>
              </a:path>
              <a:path w="281939" h="297179">
                <a:moveTo>
                  <a:pt x="180236" y="71805"/>
                </a:moveTo>
                <a:lnTo>
                  <a:pt x="154871" y="71805"/>
                </a:lnTo>
                <a:lnTo>
                  <a:pt x="160878" y="73063"/>
                </a:lnTo>
                <a:lnTo>
                  <a:pt x="167571" y="76314"/>
                </a:lnTo>
                <a:lnTo>
                  <a:pt x="199357" y="104392"/>
                </a:lnTo>
                <a:lnTo>
                  <a:pt x="210363" y="127825"/>
                </a:lnTo>
                <a:lnTo>
                  <a:pt x="208985" y="137896"/>
                </a:lnTo>
                <a:lnTo>
                  <a:pt x="206903" y="142240"/>
                </a:lnTo>
                <a:lnTo>
                  <a:pt x="200070" y="149072"/>
                </a:lnTo>
                <a:lnTo>
                  <a:pt x="195676" y="151142"/>
                </a:lnTo>
                <a:lnTo>
                  <a:pt x="184944" y="152615"/>
                </a:lnTo>
                <a:lnTo>
                  <a:pt x="210522" y="152615"/>
                </a:lnTo>
                <a:lnTo>
                  <a:pt x="215221" y="147916"/>
                </a:lnTo>
                <a:lnTo>
                  <a:pt x="218320" y="141897"/>
                </a:lnTo>
                <a:lnTo>
                  <a:pt x="220669" y="127825"/>
                </a:lnTo>
                <a:lnTo>
                  <a:pt x="219539" y="120269"/>
                </a:lnTo>
                <a:lnTo>
                  <a:pt x="196412" y="85483"/>
                </a:lnTo>
                <a:lnTo>
                  <a:pt x="182382" y="73226"/>
                </a:lnTo>
                <a:lnTo>
                  <a:pt x="180236" y="71805"/>
                </a:lnTo>
                <a:close/>
              </a:path>
              <a:path w="281939" h="297179">
                <a:moveTo>
                  <a:pt x="208858" y="0"/>
                </a:moveTo>
                <a:lnTo>
                  <a:pt x="211475" y="68986"/>
                </a:lnTo>
                <a:lnTo>
                  <a:pt x="244482" y="102628"/>
                </a:lnTo>
                <a:lnTo>
                  <a:pt x="250222" y="102654"/>
                </a:lnTo>
                <a:lnTo>
                  <a:pt x="261601" y="99491"/>
                </a:lnTo>
                <a:lnTo>
                  <a:pt x="266567" y="96570"/>
                </a:lnTo>
                <a:lnTo>
                  <a:pt x="271888" y="91249"/>
                </a:lnTo>
                <a:lnTo>
                  <a:pt x="240946" y="91236"/>
                </a:lnTo>
                <a:lnTo>
                  <a:pt x="235541" y="88988"/>
                </a:lnTo>
                <a:lnTo>
                  <a:pt x="226537" y="79984"/>
                </a:lnTo>
                <a:lnTo>
                  <a:pt x="224281" y="74561"/>
                </a:lnTo>
                <a:lnTo>
                  <a:pt x="224289" y="61836"/>
                </a:lnTo>
                <a:lnTo>
                  <a:pt x="226537" y="56413"/>
                </a:lnTo>
                <a:lnTo>
                  <a:pt x="230334" y="52616"/>
                </a:lnTo>
                <a:lnTo>
                  <a:pt x="219603" y="52616"/>
                </a:lnTo>
                <a:lnTo>
                  <a:pt x="208858" y="0"/>
                </a:lnTo>
                <a:close/>
              </a:path>
              <a:path w="281939" h="297179">
                <a:moveTo>
                  <a:pt x="272104" y="45161"/>
                </a:moveTo>
                <a:lnTo>
                  <a:pt x="253664" y="45161"/>
                </a:lnTo>
                <a:lnTo>
                  <a:pt x="259112" y="47421"/>
                </a:lnTo>
                <a:lnTo>
                  <a:pt x="268117" y="56426"/>
                </a:lnTo>
                <a:lnTo>
                  <a:pt x="270359" y="61836"/>
                </a:lnTo>
                <a:lnTo>
                  <a:pt x="270352" y="74561"/>
                </a:lnTo>
                <a:lnTo>
                  <a:pt x="268104" y="79984"/>
                </a:lnTo>
                <a:lnTo>
                  <a:pt x="259112" y="88988"/>
                </a:lnTo>
                <a:lnTo>
                  <a:pt x="253677" y="91236"/>
                </a:lnTo>
                <a:lnTo>
                  <a:pt x="240977" y="91249"/>
                </a:lnTo>
                <a:lnTo>
                  <a:pt x="271901" y="91236"/>
                </a:lnTo>
                <a:lnTo>
                  <a:pt x="275203" y="87934"/>
                </a:lnTo>
                <a:lnTo>
                  <a:pt x="278238" y="82778"/>
                </a:lnTo>
                <a:lnTo>
                  <a:pt x="281617" y="70904"/>
                </a:lnTo>
                <a:lnTo>
                  <a:pt x="281706" y="65112"/>
                </a:lnTo>
                <a:lnTo>
                  <a:pt x="278658" y="53771"/>
                </a:lnTo>
                <a:lnTo>
                  <a:pt x="275660" y="48717"/>
                </a:lnTo>
                <a:lnTo>
                  <a:pt x="272104" y="45161"/>
                </a:lnTo>
                <a:close/>
              </a:path>
              <a:path w="281939" h="297179">
                <a:moveTo>
                  <a:pt x="239669" y="34150"/>
                </a:moveTo>
                <a:lnTo>
                  <a:pt x="232226" y="37147"/>
                </a:lnTo>
                <a:lnTo>
                  <a:pt x="223616" y="45758"/>
                </a:lnTo>
                <a:lnTo>
                  <a:pt x="221457" y="48856"/>
                </a:lnTo>
                <a:lnTo>
                  <a:pt x="219603" y="52616"/>
                </a:lnTo>
                <a:lnTo>
                  <a:pt x="230334" y="52616"/>
                </a:lnTo>
                <a:lnTo>
                  <a:pt x="235528" y="47421"/>
                </a:lnTo>
                <a:lnTo>
                  <a:pt x="240951" y="45173"/>
                </a:lnTo>
                <a:lnTo>
                  <a:pt x="272104" y="45161"/>
                </a:lnTo>
                <a:lnTo>
                  <a:pt x="264713" y="37769"/>
                </a:lnTo>
                <a:lnTo>
                  <a:pt x="257118" y="34442"/>
                </a:lnTo>
                <a:lnTo>
                  <a:pt x="239669" y="34150"/>
                </a:lnTo>
                <a:close/>
              </a:path>
            </a:pathLst>
          </a:custGeom>
          <a:solidFill>
            <a:srgbClr val="000000"/>
          </a:solidFill>
        </p:spPr>
        <p:txBody>
          <a:bodyPr wrap="square" lIns="0" tIns="0" rIns="0" bIns="0" rtlCol="0"/>
          <a:lstStyle/>
          <a:p>
            <a:endParaRPr/>
          </a:p>
        </p:txBody>
      </p:sp>
      <p:sp>
        <p:nvSpPr>
          <p:cNvPr id="63" name="object 63"/>
          <p:cNvSpPr/>
          <p:nvPr/>
        </p:nvSpPr>
        <p:spPr>
          <a:xfrm>
            <a:off x="6438393" y="5532360"/>
            <a:ext cx="255904" cy="310515"/>
          </a:xfrm>
          <a:custGeom>
            <a:avLst/>
            <a:gdLst/>
            <a:ahLst/>
            <a:cxnLst/>
            <a:rect l="l" t="t" r="r" b="b"/>
            <a:pathLst>
              <a:path w="255904" h="310514">
                <a:moveTo>
                  <a:pt x="58909" y="203352"/>
                </a:moveTo>
                <a:lnTo>
                  <a:pt x="40621" y="203352"/>
                </a:lnTo>
                <a:lnTo>
                  <a:pt x="45994" y="205486"/>
                </a:lnTo>
                <a:lnTo>
                  <a:pt x="53791" y="213283"/>
                </a:lnTo>
                <a:lnTo>
                  <a:pt x="62440" y="309905"/>
                </a:lnTo>
                <a:lnTo>
                  <a:pt x="86773" y="285572"/>
                </a:lnTo>
                <a:lnTo>
                  <a:pt x="71825" y="285572"/>
                </a:lnTo>
                <a:lnTo>
                  <a:pt x="70339" y="245529"/>
                </a:lnTo>
                <a:lnTo>
                  <a:pt x="69842" y="236695"/>
                </a:lnTo>
                <a:lnTo>
                  <a:pt x="62148" y="206590"/>
                </a:lnTo>
                <a:lnTo>
                  <a:pt x="58909" y="203352"/>
                </a:lnTo>
                <a:close/>
              </a:path>
              <a:path w="255904" h="310514">
                <a:moveTo>
                  <a:pt x="107525" y="249872"/>
                </a:moveTo>
                <a:lnTo>
                  <a:pt x="71825" y="285572"/>
                </a:lnTo>
                <a:lnTo>
                  <a:pt x="86773" y="285572"/>
                </a:lnTo>
                <a:lnTo>
                  <a:pt x="115005" y="257340"/>
                </a:lnTo>
                <a:lnTo>
                  <a:pt x="107525" y="249872"/>
                </a:lnTo>
                <a:close/>
              </a:path>
              <a:path w="255904" h="310514">
                <a:moveTo>
                  <a:pt x="34894" y="192544"/>
                </a:moveTo>
                <a:lnTo>
                  <a:pt x="2626" y="214695"/>
                </a:lnTo>
                <a:lnTo>
                  <a:pt x="0" y="229111"/>
                </a:lnTo>
                <a:lnTo>
                  <a:pt x="634" y="235571"/>
                </a:lnTo>
                <a:lnTo>
                  <a:pt x="2725" y="242369"/>
                </a:lnTo>
                <a:lnTo>
                  <a:pt x="6206" y="248801"/>
                </a:lnTo>
                <a:lnTo>
                  <a:pt x="11081" y="254863"/>
                </a:lnTo>
                <a:lnTo>
                  <a:pt x="18498" y="247446"/>
                </a:lnTo>
                <a:lnTo>
                  <a:pt x="12986" y="241033"/>
                </a:lnTo>
                <a:lnTo>
                  <a:pt x="10230" y="234530"/>
                </a:lnTo>
                <a:lnTo>
                  <a:pt x="40621" y="203352"/>
                </a:lnTo>
                <a:lnTo>
                  <a:pt x="58909" y="203352"/>
                </a:lnTo>
                <a:lnTo>
                  <a:pt x="51518" y="195961"/>
                </a:lnTo>
                <a:lnTo>
                  <a:pt x="43885" y="192735"/>
                </a:lnTo>
                <a:lnTo>
                  <a:pt x="34894" y="192544"/>
                </a:lnTo>
                <a:close/>
              </a:path>
              <a:path w="255904" h="310514">
                <a:moveTo>
                  <a:pt x="93492" y="134620"/>
                </a:moveTo>
                <a:lnTo>
                  <a:pt x="60573" y="155943"/>
                </a:lnTo>
                <a:lnTo>
                  <a:pt x="58338" y="169684"/>
                </a:lnTo>
                <a:lnTo>
                  <a:pt x="59468" y="177012"/>
                </a:lnTo>
                <a:lnTo>
                  <a:pt x="83256" y="211759"/>
                </a:lnTo>
                <a:lnTo>
                  <a:pt x="118091" y="235458"/>
                </a:lnTo>
                <a:lnTo>
                  <a:pt x="125419" y="236601"/>
                </a:lnTo>
                <a:lnTo>
                  <a:pt x="139034" y="234353"/>
                </a:lnTo>
                <a:lnTo>
                  <a:pt x="144914" y="231330"/>
                </a:lnTo>
                <a:lnTo>
                  <a:pt x="150178" y="226060"/>
                </a:lnTo>
                <a:lnTo>
                  <a:pt x="124594" y="226060"/>
                </a:lnTo>
                <a:lnTo>
                  <a:pt x="118892" y="224967"/>
                </a:lnTo>
                <a:lnTo>
                  <a:pt x="84653" y="198244"/>
                </a:lnTo>
                <a:lnTo>
                  <a:pt x="69259" y="170980"/>
                </a:lnTo>
                <a:lnTo>
                  <a:pt x="69305" y="169684"/>
                </a:lnTo>
                <a:lnTo>
                  <a:pt x="94520" y="145249"/>
                </a:lnTo>
                <a:lnTo>
                  <a:pt x="119897" y="145249"/>
                </a:lnTo>
                <a:lnTo>
                  <a:pt x="115474" y="142323"/>
                </a:lnTo>
                <a:lnTo>
                  <a:pt x="109201" y="139166"/>
                </a:lnTo>
                <a:lnTo>
                  <a:pt x="101048" y="135737"/>
                </a:lnTo>
                <a:lnTo>
                  <a:pt x="93492" y="134620"/>
                </a:lnTo>
                <a:close/>
              </a:path>
              <a:path w="255904" h="310514">
                <a:moveTo>
                  <a:pt x="119897" y="145249"/>
                </a:moveTo>
                <a:lnTo>
                  <a:pt x="94520" y="145249"/>
                </a:lnTo>
                <a:lnTo>
                  <a:pt x="100527" y="146507"/>
                </a:lnTo>
                <a:lnTo>
                  <a:pt x="107220" y="149745"/>
                </a:lnTo>
                <a:lnTo>
                  <a:pt x="139013" y="177836"/>
                </a:lnTo>
                <a:lnTo>
                  <a:pt x="150070" y="200850"/>
                </a:lnTo>
                <a:lnTo>
                  <a:pt x="148635" y="211340"/>
                </a:lnTo>
                <a:lnTo>
                  <a:pt x="146552" y="215684"/>
                </a:lnTo>
                <a:lnTo>
                  <a:pt x="139720" y="222516"/>
                </a:lnTo>
                <a:lnTo>
                  <a:pt x="135325" y="224586"/>
                </a:lnTo>
                <a:lnTo>
                  <a:pt x="124594" y="226060"/>
                </a:lnTo>
                <a:lnTo>
                  <a:pt x="150178" y="226060"/>
                </a:lnTo>
                <a:lnTo>
                  <a:pt x="154858" y="221373"/>
                </a:lnTo>
                <a:lnTo>
                  <a:pt x="157969" y="215341"/>
                </a:lnTo>
                <a:lnTo>
                  <a:pt x="160319" y="201269"/>
                </a:lnTo>
                <a:lnTo>
                  <a:pt x="159201" y="193713"/>
                </a:lnTo>
                <a:lnTo>
                  <a:pt x="136075" y="158915"/>
                </a:lnTo>
                <a:lnTo>
                  <a:pt x="122043" y="146669"/>
                </a:lnTo>
                <a:lnTo>
                  <a:pt x="119897" y="145249"/>
                </a:lnTo>
                <a:close/>
              </a:path>
              <a:path w="255904" h="310514">
                <a:moveTo>
                  <a:pt x="153842" y="74269"/>
                </a:moveTo>
                <a:lnTo>
                  <a:pt x="120924" y="95592"/>
                </a:lnTo>
                <a:lnTo>
                  <a:pt x="118676" y="109347"/>
                </a:lnTo>
                <a:lnTo>
                  <a:pt x="119819" y="116662"/>
                </a:lnTo>
                <a:lnTo>
                  <a:pt x="143593" y="151396"/>
                </a:lnTo>
                <a:lnTo>
                  <a:pt x="178442" y="175120"/>
                </a:lnTo>
                <a:lnTo>
                  <a:pt x="185770" y="176250"/>
                </a:lnTo>
                <a:lnTo>
                  <a:pt x="199384" y="174015"/>
                </a:lnTo>
                <a:lnTo>
                  <a:pt x="205252" y="170980"/>
                </a:lnTo>
                <a:lnTo>
                  <a:pt x="210522" y="165709"/>
                </a:lnTo>
                <a:lnTo>
                  <a:pt x="184944" y="165709"/>
                </a:lnTo>
                <a:lnTo>
                  <a:pt x="179242" y="164617"/>
                </a:lnTo>
                <a:lnTo>
                  <a:pt x="145004" y="137894"/>
                </a:lnTo>
                <a:lnTo>
                  <a:pt x="129534" y="110236"/>
                </a:lnTo>
                <a:lnTo>
                  <a:pt x="130969" y="99606"/>
                </a:lnTo>
                <a:lnTo>
                  <a:pt x="133052" y="95224"/>
                </a:lnTo>
                <a:lnTo>
                  <a:pt x="139847" y="88417"/>
                </a:lnTo>
                <a:lnTo>
                  <a:pt x="144203" y="86372"/>
                </a:lnTo>
                <a:lnTo>
                  <a:pt x="154871" y="84899"/>
                </a:lnTo>
                <a:lnTo>
                  <a:pt x="180236" y="84899"/>
                </a:lnTo>
                <a:lnTo>
                  <a:pt x="175817" y="81973"/>
                </a:lnTo>
                <a:lnTo>
                  <a:pt x="169552" y="78816"/>
                </a:lnTo>
                <a:lnTo>
                  <a:pt x="161398" y="75399"/>
                </a:lnTo>
                <a:lnTo>
                  <a:pt x="153842" y="74269"/>
                </a:lnTo>
                <a:close/>
              </a:path>
              <a:path w="255904" h="310514">
                <a:moveTo>
                  <a:pt x="180236" y="84899"/>
                </a:moveTo>
                <a:lnTo>
                  <a:pt x="154871" y="84899"/>
                </a:lnTo>
                <a:lnTo>
                  <a:pt x="160878" y="86156"/>
                </a:lnTo>
                <a:lnTo>
                  <a:pt x="167571" y="89408"/>
                </a:lnTo>
                <a:lnTo>
                  <a:pt x="199357" y="117486"/>
                </a:lnTo>
                <a:lnTo>
                  <a:pt x="210363" y="140919"/>
                </a:lnTo>
                <a:lnTo>
                  <a:pt x="208985" y="150990"/>
                </a:lnTo>
                <a:lnTo>
                  <a:pt x="206903" y="155333"/>
                </a:lnTo>
                <a:lnTo>
                  <a:pt x="200070" y="162166"/>
                </a:lnTo>
                <a:lnTo>
                  <a:pt x="195676" y="164236"/>
                </a:lnTo>
                <a:lnTo>
                  <a:pt x="184944" y="165709"/>
                </a:lnTo>
                <a:lnTo>
                  <a:pt x="210522" y="165709"/>
                </a:lnTo>
                <a:lnTo>
                  <a:pt x="215221" y="161010"/>
                </a:lnTo>
                <a:lnTo>
                  <a:pt x="218320" y="154990"/>
                </a:lnTo>
                <a:lnTo>
                  <a:pt x="220669" y="140919"/>
                </a:lnTo>
                <a:lnTo>
                  <a:pt x="219539" y="133362"/>
                </a:lnTo>
                <a:lnTo>
                  <a:pt x="196412" y="98577"/>
                </a:lnTo>
                <a:lnTo>
                  <a:pt x="182382" y="86320"/>
                </a:lnTo>
                <a:lnTo>
                  <a:pt x="180236" y="84899"/>
                </a:lnTo>
                <a:close/>
              </a:path>
              <a:path w="255904" h="310514">
                <a:moveTo>
                  <a:pt x="223647" y="19456"/>
                </a:moveTo>
                <a:lnTo>
                  <a:pt x="212821" y="19456"/>
                </a:lnTo>
                <a:lnTo>
                  <a:pt x="245777" y="123888"/>
                </a:lnTo>
                <a:lnTo>
                  <a:pt x="255480" y="120751"/>
                </a:lnTo>
                <a:lnTo>
                  <a:pt x="223647" y="19456"/>
                </a:lnTo>
                <a:close/>
              </a:path>
              <a:path w="255904" h="310514">
                <a:moveTo>
                  <a:pt x="217532" y="0"/>
                </a:moveTo>
                <a:lnTo>
                  <a:pt x="168447" y="49085"/>
                </a:lnTo>
                <a:lnTo>
                  <a:pt x="175813" y="56451"/>
                </a:lnTo>
                <a:lnTo>
                  <a:pt x="212821" y="19456"/>
                </a:lnTo>
                <a:lnTo>
                  <a:pt x="223647" y="19456"/>
                </a:lnTo>
                <a:lnTo>
                  <a:pt x="217532" y="0"/>
                </a:lnTo>
                <a:close/>
              </a:path>
            </a:pathLst>
          </a:custGeom>
          <a:solidFill>
            <a:srgbClr val="000000"/>
          </a:solidFill>
        </p:spPr>
        <p:txBody>
          <a:bodyPr wrap="square" lIns="0" tIns="0" rIns="0" bIns="0" rtlCol="0"/>
          <a:lstStyle/>
          <a:p>
            <a:endParaRPr/>
          </a:p>
        </p:txBody>
      </p:sp>
      <p:sp>
        <p:nvSpPr>
          <p:cNvPr id="64" name="object 64"/>
          <p:cNvSpPr/>
          <p:nvPr/>
        </p:nvSpPr>
        <p:spPr>
          <a:xfrm>
            <a:off x="6772274" y="5547625"/>
            <a:ext cx="281940" cy="294640"/>
          </a:xfrm>
          <a:custGeom>
            <a:avLst/>
            <a:gdLst/>
            <a:ahLst/>
            <a:cxnLst/>
            <a:rect l="l" t="t" r="r" b="b"/>
            <a:pathLst>
              <a:path w="281939" h="294639">
                <a:moveTo>
                  <a:pt x="59442" y="189230"/>
                </a:moveTo>
                <a:lnTo>
                  <a:pt x="40573" y="189230"/>
                </a:lnTo>
                <a:lnTo>
                  <a:pt x="45945" y="190500"/>
                </a:lnTo>
                <a:lnTo>
                  <a:pt x="53743" y="198120"/>
                </a:lnTo>
                <a:lnTo>
                  <a:pt x="62392" y="294640"/>
                </a:lnTo>
                <a:lnTo>
                  <a:pt x="86751" y="270510"/>
                </a:lnTo>
                <a:lnTo>
                  <a:pt x="71777" y="270510"/>
                </a:lnTo>
                <a:lnTo>
                  <a:pt x="70291" y="231140"/>
                </a:lnTo>
                <a:lnTo>
                  <a:pt x="69794" y="222250"/>
                </a:lnTo>
                <a:lnTo>
                  <a:pt x="62100" y="191770"/>
                </a:lnTo>
                <a:lnTo>
                  <a:pt x="59442" y="189230"/>
                </a:lnTo>
                <a:close/>
              </a:path>
              <a:path w="281939" h="294639">
                <a:moveTo>
                  <a:pt x="107477" y="234950"/>
                </a:moveTo>
                <a:lnTo>
                  <a:pt x="71777" y="270510"/>
                </a:lnTo>
                <a:lnTo>
                  <a:pt x="86751" y="270510"/>
                </a:lnTo>
                <a:lnTo>
                  <a:pt x="114957" y="242570"/>
                </a:lnTo>
                <a:lnTo>
                  <a:pt x="107477" y="234950"/>
                </a:lnTo>
                <a:close/>
              </a:path>
              <a:path w="281939" h="294639">
                <a:moveTo>
                  <a:pt x="43837" y="177800"/>
                </a:moveTo>
                <a:lnTo>
                  <a:pt x="34845" y="177800"/>
                </a:lnTo>
                <a:lnTo>
                  <a:pt x="28270" y="179070"/>
                </a:lnTo>
                <a:lnTo>
                  <a:pt x="556" y="207010"/>
                </a:lnTo>
                <a:lnTo>
                  <a:pt x="0" y="214630"/>
                </a:lnTo>
                <a:lnTo>
                  <a:pt x="585" y="220980"/>
                </a:lnTo>
                <a:lnTo>
                  <a:pt x="2676" y="227330"/>
                </a:lnTo>
                <a:lnTo>
                  <a:pt x="6158" y="233680"/>
                </a:lnTo>
                <a:lnTo>
                  <a:pt x="11033" y="240030"/>
                </a:lnTo>
                <a:lnTo>
                  <a:pt x="18450" y="232410"/>
                </a:lnTo>
                <a:lnTo>
                  <a:pt x="12938" y="226060"/>
                </a:lnTo>
                <a:lnTo>
                  <a:pt x="10182" y="219710"/>
                </a:lnTo>
                <a:lnTo>
                  <a:pt x="10144" y="207010"/>
                </a:lnTo>
                <a:lnTo>
                  <a:pt x="12608" y="200660"/>
                </a:lnTo>
                <a:lnTo>
                  <a:pt x="22260" y="191770"/>
                </a:lnTo>
                <a:lnTo>
                  <a:pt x="27797" y="189230"/>
                </a:lnTo>
                <a:lnTo>
                  <a:pt x="59442" y="189230"/>
                </a:lnTo>
                <a:lnTo>
                  <a:pt x="51470" y="181610"/>
                </a:lnTo>
                <a:lnTo>
                  <a:pt x="43837" y="177800"/>
                </a:lnTo>
                <a:close/>
              </a:path>
              <a:path w="281939" h="294639">
                <a:moveTo>
                  <a:pt x="93443" y="119380"/>
                </a:moveTo>
                <a:lnTo>
                  <a:pt x="60525" y="140970"/>
                </a:lnTo>
                <a:lnTo>
                  <a:pt x="58290" y="154940"/>
                </a:lnTo>
                <a:lnTo>
                  <a:pt x="59420" y="162560"/>
                </a:lnTo>
                <a:lnTo>
                  <a:pt x="83194" y="196850"/>
                </a:lnTo>
                <a:lnTo>
                  <a:pt x="97545" y="209550"/>
                </a:lnTo>
                <a:lnTo>
                  <a:pt x="104079" y="214630"/>
                </a:lnTo>
                <a:lnTo>
                  <a:pt x="110182" y="217170"/>
                </a:lnTo>
                <a:lnTo>
                  <a:pt x="118043" y="220980"/>
                </a:lnTo>
                <a:lnTo>
                  <a:pt x="125371" y="222250"/>
                </a:lnTo>
                <a:lnTo>
                  <a:pt x="138985" y="219710"/>
                </a:lnTo>
                <a:lnTo>
                  <a:pt x="144866" y="217170"/>
                </a:lnTo>
                <a:lnTo>
                  <a:pt x="151089" y="210820"/>
                </a:lnTo>
                <a:lnTo>
                  <a:pt x="118843" y="210820"/>
                </a:lnTo>
                <a:lnTo>
                  <a:pt x="112811" y="207010"/>
                </a:lnTo>
                <a:lnTo>
                  <a:pt x="108024" y="204470"/>
                </a:lnTo>
                <a:lnTo>
                  <a:pt x="102733" y="200660"/>
                </a:lnTo>
                <a:lnTo>
                  <a:pt x="96937" y="195580"/>
                </a:lnTo>
                <a:lnTo>
                  <a:pt x="90637" y="190500"/>
                </a:lnTo>
                <a:lnTo>
                  <a:pt x="69135" y="156210"/>
                </a:lnTo>
                <a:lnTo>
                  <a:pt x="70571" y="144780"/>
                </a:lnTo>
                <a:lnTo>
                  <a:pt x="72653" y="140970"/>
                </a:lnTo>
                <a:lnTo>
                  <a:pt x="79461" y="134620"/>
                </a:lnTo>
                <a:lnTo>
                  <a:pt x="83804" y="132080"/>
                </a:lnTo>
                <a:lnTo>
                  <a:pt x="94472" y="130810"/>
                </a:lnTo>
                <a:lnTo>
                  <a:pt x="119805" y="130810"/>
                </a:lnTo>
                <a:lnTo>
                  <a:pt x="115426" y="128270"/>
                </a:lnTo>
                <a:lnTo>
                  <a:pt x="109153" y="124460"/>
                </a:lnTo>
                <a:lnTo>
                  <a:pt x="101000" y="120650"/>
                </a:lnTo>
                <a:lnTo>
                  <a:pt x="93443" y="119380"/>
                </a:lnTo>
                <a:close/>
              </a:path>
              <a:path w="281939" h="294639">
                <a:moveTo>
                  <a:pt x="119805" y="130810"/>
                </a:moveTo>
                <a:lnTo>
                  <a:pt x="94472" y="130810"/>
                </a:lnTo>
                <a:lnTo>
                  <a:pt x="100479" y="132080"/>
                </a:lnTo>
                <a:lnTo>
                  <a:pt x="107172" y="134620"/>
                </a:lnTo>
                <a:lnTo>
                  <a:pt x="112289" y="138430"/>
                </a:lnTo>
                <a:lnTo>
                  <a:pt x="117616" y="142240"/>
                </a:lnTo>
                <a:lnTo>
                  <a:pt x="123151" y="146050"/>
                </a:lnTo>
                <a:lnTo>
                  <a:pt x="128889" y="151130"/>
                </a:lnTo>
                <a:lnTo>
                  <a:pt x="134318" y="157480"/>
                </a:lnTo>
                <a:lnTo>
                  <a:pt x="138965" y="163830"/>
                </a:lnTo>
                <a:lnTo>
                  <a:pt x="142828" y="168910"/>
                </a:lnTo>
                <a:lnTo>
                  <a:pt x="145907" y="173990"/>
                </a:lnTo>
                <a:lnTo>
                  <a:pt x="148891" y="180340"/>
                </a:lnTo>
                <a:lnTo>
                  <a:pt x="150022" y="186690"/>
                </a:lnTo>
                <a:lnTo>
                  <a:pt x="148587" y="196850"/>
                </a:lnTo>
                <a:lnTo>
                  <a:pt x="146504" y="200660"/>
                </a:lnTo>
                <a:lnTo>
                  <a:pt x="139671" y="208280"/>
                </a:lnTo>
                <a:lnTo>
                  <a:pt x="135277" y="209550"/>
                </a:lnTo>
                <a:lnTo>
                  <a:pt x="124546" y="210820"/>
                </a:lnTo>
                <a:lnTo>
                  <a:pt x="151089" y="210820"/>
                </a:lnTo>
                <a:lnTo>
                  <a:pt x="154822" y="207010"/>
                </a:lnTo>
                <a:lnTo>
                  <a:pt x="157921" y="200660"/>
                </a:lnTo>
                <a:lnTo>
                  <a:pt x="160271" y="186690"/>
                </a:lnTo>
                <a:lnTo>
                  <a:pt x="159153" y="179070"/>
                </a:lnTo>
                <a:lnTo>
                  <a:pt x="136026" y="144780"/>
                </a:lnTo>
                <a:lnTo>
                  <a:pt x="128861" y="137160"/>
                </a:lnTo>
                <a:lnTo>
                  <a:pt x="121994" y="132080"/>
                </a:lnTo>
                <a:lnTo>
                  <a:pt x="119805" y="130810"/>
                </a:lnTo>
                <a:close/>
              </a:path>
              <a:path w="281939" h="294639">
                <a:moveTo>
                  <a:pt x="153794" y="59690"/>
                </a:moveTo>
                <a:lnTo>
                  <a:pt x="120875" y="81280"/>
                </a:lnTo>
                <a:lnTo>
                  <a:pt x="118627" y="95250"/>
                </a:lnTo>
                <a:lnTo>
                  <a:pt x="119770" y="101600"/>
                </a:lnTo>
                <a:lnTo>
                  <a:pt x="143545" y="137160"/>
                </a:lnTo>
                <a:lnTo>
                  <a:pt x="150932" y="143510"/>
                </a:lnTo>
                <a:lnTo>
                  <a:pt x="157891" y="149860"/>
                </a:lnTo>
                <a:lnTo>
                  <a:pt x="164424" y="153670"/>
                </a:lnTo>
                <a:lnTo>
                  <a:pt x="170532" y="157480"/>
                </a:lnTo>
                <a:lnTo>
                  <a:pt x="178394" y="160020"/>
                </a:lnTo>
                <a:lnTo>
                  <a:pt x="185721" y="161290"/>
                </a:lnTo>
                <a:lnTo>
                  <a:pt x="199336" y="158750"/>
                </a:lnTo>
                <a:lnTo>
                  <a:pt x="205203" y="156210"/>
                </a:lnTo>
                <a:lnTo>
                  <a:pt x="210188" y="151130"/>
                </a:lnTo>
                <a:lnTo>
                  <a:pt x="184896" y="151130"/>
                </a:lnTo>
                <a:lnTo>
                  <a:pt x="179194" y="149860"/>
                </a:lnTo>
                <a:lnTo>
                  <a:pt x="144955" y="123190"/>
                </a:lnTo>
                <a:lnTo>
                  <a:pt x="129486" y="95250"/>
                </a:lnTo>
                <a:lnTo>
                  <a:pt x="130921" y="85090"/>
                </a:lnTo>
                <a:lnTo>
                  <a:pt x="133004" y="80010"/>
                </a:lnTo>
                <a:lnTo>
                  <a:pt x="139798" y="73660"/>
                </a:lnTo>
                <a:lnTo>
                  <a:pt x="144154" y="71120"/>
                </a:lnTo>
                <a:lnTo>
                  <a:pt x="154822" y="69850"/>
                </a:lnTo>
                <a:lnTo>
                  <a:pt x="180145" y="69850"/>
                </a:lnTo>
                <a:lnTo>
                  <a:pt x="175769" y="67310"/>
                </a:lnTo>
                <a:lnTo>
                  <a:pt x="169504" y="64770"/>
                </a:lnTo>
                <a:lnTo>
                  <a:pt x="161350" y="60960"/>
                </a:lnTo>
                <a:lnTo>
                  <a:pt x="153794" y="59690"/>
                </a:lnTo>
                <a:close/>
              </a:path>
              <a:path w="281939" h="294639">
                <a:moveTo>
                  <a:pt x="180145" y="69850"/>
                </a:moveTo>
                <a:lnTo>
                  <a:pt x="154822" y="69850"/>
                </a:lnTo>
                <a:lnTo>
                  <a:pt x="160829" y="71120"/>
                </a:lnTo>
                <a:lnTo>
                  <a:pt x="167522" y="74930"/>
                </a:lnTo>
                <a:lnTo>
                  <a:pt x="172637" y="77470"/>
                </a:lnTo>
                <a:lnTo>
                  <a:pt x="177962" y="81280"/>
                </a:lnTo>
                <a:lnTo>
                  <a:pt x="183496" y="86360"/>
                </a:lnTo>
                <a:lnTo>
                  <a:pt x="189239" y="91440"/>
                </a:lnTo>
                <a:lnTo>
                  <a:pt x="194666" y="96520"/>
                </a:lnTo>
                <a:lnTo>
                  <a:pt x="199309" y="102870"/>
                </a:lnTo>
                <a:lnTo>
                  <a:pt x="203168" y="107950"/>
                </a:lnTo>
                <a:lnTo>
                  <a:pt x="206245" y="114300"/>
                </a:lnTo>
                <a:lnTo>
                  <a:pt x="209229" y="120650"/>
                </a:lnTo>
                <a:lnTo>
                  <a:pt x="210372" y="125730"/>
                </a:lnTo>
                <a:lnTo>
                  <a:pt x="208937" y="135890"/>
                </a:lnTo>
                <a:lnTo>
                  <a:pt x="206854" y="140970"/>
                </a:lnTo>
                <a:lnTo>
                  <a:pt x="200022" y="147320"/>
                </a:lnTo>
                <a:lnTo>
                  <a:pt x="195627" y="149860"/>
                </a:lnTo>
                <a:lnTo>
                  <a:pt x="184896" y="151130"/>
                </a:lnTo>
                <a:lnTo>
                  <a:pt x="210188" y="151130"/>
                </a:lnTo>
                <a:lnTo>
                  <a:pt x="215173" y="146050"/>
                </a:lnTo>
                <a:lnTo>
                  <a:pt x="218272" y="140970"/>
                </a:lnTo>
                <a:lnTo>
                  <a:pt x="220621" y="125730"/>
                </a:lnTo>
                <a:lnTo>
                  <a:pt x="219491" y="118110"/>
                </a:lnTo>
                <a:lnTo>
                  <a:pt x="196364" y="83820"/>
                </a:lnTo>
                <a:lnTo>
                  <a:pt x="189199" y="77470"/>
                </a:lnTo>
                <a:lnTo>
                  <a:pt x="182334" y="71120"/>
                </a:lnTo>
                <a:lnTo>
                  <a:pt x="180145" y="69850"/>
                </a:lnTo>
                <a:close/>
              </a:path>
              <a:path w="281939" h="294639">
                <a:moveTo>
                  <a:pt x="223301" y="58420"/>
                </a:moveTo>
                <a:lnTo>
                  <a:pt x="214284" y="58420"/>
                </a:lnTo>
                <a:lnTo>
                  <a:pt x="211579" y="66040"/>
                </a:lnTo>
                <a:lnTo>
                  <a:pt x="210804" y="73660"/>
                </a:lnTo>
                <a:lnTo>
                  <a:pt x="213077" y="85090"/>
                </a:lnTo>
                <a:lnTo>
                  <a:pt x="215808" y="90170"/>
                </a:lnTo>
                <a:lnTo>
                  <a:pt x="226019" y="100330"/>
                </a:lnTo>
                <a:lnTo>
                  <a:pt x="233613" y="102870"/>
                </a:lnTo>
                <a:lnTo>
                  <a:pt x="242935" y="104140"/>
                </a:lnTo>
                <a:lnTo>
                  <a:pt x="256621" y="101600"/>
                </a:lnTo>
                <a:lnTo>
                  <a:pt x="263254" y="97790"/>
                </a:lnTo>
                <a:lnTo>
                  <a:pt x="267148" y="93980"/>
                </a:lnTo>
                <a:lnTo>
                  <a:pt x="242605" y="93980"/>
                </a:lnTo>
                <a:lnTo>
                  <a:pt x="234464" y="91440"/>
                </a:lnTo>
                <a:lnTo>
                  <a:pt x="231010" y="90170"/>
                </a:lnTo>
                <a:lnTo>
                  <a:pt x="223580" y="82550"/>
                </a:lnTo>
                <a:lnTo>
                  <a:pt x="221358" y="76200"/>
                </a:lnTo>
                <a:lnTo>
                  <a:pt x="221662" y="62230"/>
                </a:lnTo>
                <a:lnTo>
                  <a:pt x="223301" y="58420"/>
                </a:lnTo>
                <a:close/>
              </a:path>
              <a:path w="281939" h="294639">
                <a:moveTo>
                  <a:pt x="274031" y="43180"/>
                </a:moveTo>
                <a:lnTo>
                  <a:pt x="254365" y="43180"/>
                </a:lnTo>
                <a:lnTo>
                  <a:pt x="259953" y="44450"/>
                </a:lnTo>
                <a:lnTo>
                  <a:pt x="268729" y="53340"/>
                </a:lnTo>
                <a:lnTo>
                  <a:pt x="270951" y="59690"/>
                </a:lnTo>
                <a:lnTo>
                  <a:pt x="270964" y="72390"/>
                </a:lnTo>
                <a:lnTo>
                  <a:pt x="268144" y="78740"/>
                </a:lnTo>
                <a:lnTo>
                  <a:pt x="258861" y="87630"/>
                </a:lnTo>
                <a:lnTo>
                  <a:pt x="254975" y="90170"/>
                </a:lnTo>
                <a:lnTo>
                  <a:pt x="246707" y="93980"/>
                </a:lnTo>
                <a:lnTo>
                  <a:pt x="267148" y="93980"/>
                </a:lnTo>
                <a:lnTo>
                  <a:pt x="281797" y="64770"/>
                </a:lnTo>
                <a:lnTo>
                  <a:pt x="281752" y="62230"/>
                </a:lnTo>
                <a:lnTo>
                  <a:pt x="281175" y="54610"/>
                </a:lnTo>
                <a:lnTo>
                  <a:pt x="277860" y="46990"/>
                </a:lnTo>
                <a:lnTo>
                  <a:pt x="274031" y="43180"/>
                </a:lnTo>
                <a:close/>
              </a:path>
              <a:path w="281939" h="294639">
                <a:moveTo>
                  <a:pt x="213484" y="0"/>
                </a:moveTo>
                <a:lnTo>
                  <a:pt x="208264" y="0"/>
                </a:lnTo>
                <a:lnTo>
                  <a:pt x="197672" y="2540"/>
                </a:lnTo>
                <a:lnTo>
                  <a:pt x="178203" y="35560"/>
                </a:lnTo>
                <a:lnTo>
                  <a:pt x="180591" y="45720"/>
                </a:lnTo>
                <a:lnTo>
                  <a:pt x="182864" y="49530"/>
                </a:lnTo>
                <a:lnTo>
                  <a:pt x="189570" y="55880"/>
                </a:lnTo>
                <a:lnTo>
                  <a:pt x="193634" y="58420"/>
                </a:lnTo>
                <a:lnTo>
                  <a:pt x="203247" y="60960"/>
                </a:lnTo>
                <a:lnTo>
                  <a:pt x="208531" y="59690"/>
                </a:lnTo>
                <a:lnTo>
                  <a:pt x="214284" y="58420"/>
                </a:lnTo>
                <a:lnTo>
                  <a:pt x="223301" y="58420"/>
                </a:lnTo>
                <a:lnTo>
                  <a:pt x="224393" y="55880"/>
                </a:lnTo>
                <a:lnTo>
                  <a:pt x="229727" y="50800"/>
                </a:lnTo>
                <a:lnTo>
                  <a:pt x="202130" y="50800"/>
                </a:lnTo>
                <a:lnTo>
                  <a:pt x="197507" y="48260"/>
                </a:lnTo>
                <a:lnTo>
                  <a:pt x="190598" y="41910"/>
                </a:lnTo>
                <a:lnTo>
                  <a:pt x="189011" y="38100"/>
                </a:lnTo>
                <a:lnTo>
                  <a:pt x="189582" y="26670"/>
                </a:lnTo>
                <a:lnTo>
                  <a:pt x="191843" y="21590"/>
                </a:lnTo>
                <a:lnTo>
                  <a:pt x="196097" y="17780"/>
                </a:lnTo>
                <a:lnTo>
                  <a:pt x="200911" y="12700"/>
                </a:lnTo>
                <a:lnTo>
                  <a:pt x="205902" y="10160"/>
                </a:lnTo>
                <a:lnTo>
                  <a:pt x="233697" y="10160"/>
                </a:lnTo>
                <a:lnTo>
                  <a:pt x="228089" y="5080"/>
                </a:lnTo>
                <a:lnTo>
                  <a:pt x="223758" y="2540"/>
                </a:lnTo>
                <a:lnTo>
                  <a:pt x="213484" y="0"/>
                </a:lnTo>
                <a:close/>
              </a:path>
              <a:path w="281939" h="294639">
                <a:moveTo>
                  <a:pt x="233697" y="10160"/>
                </a:moveTo>
                <a:lnTo>
                  <a:pt x="205902" y="10160"/>
                </a:lnTo>
                <a:lnTo>
                  <a:pt x="216227" y="11430"/>
                </a:lnTo>
                <a:lnTo>
                  <a:pt x="220367" y="12700"/>
                </a:lnTo>
                <a:lnTo>
                  <a:pt x="225701" y="17780"/>
                </a:lnTo>
                <a:lnTo>
                  <a:pt x="227263" y="20320"/>
                </a:lnTo>
                <a:lnTo>
                  <a:pt x="229079" y="27940"/>
                </a:lnTo>
                <a:lnTo>
                  <a:pt x="229016" y="31750"/>
                </a:lnTo>
                <a:lnTo>
                  <a:pt x="202130" y="50800"/>
                </a:lnTo>
                <a:lnTo>
                  <a:pt x="229727" y="50800"/>
                </a:lnTo>
                <a:lnTo>
                  <a:pt x="234693" y="45720"/>
                </a:lnTo>
                <a:lnTo>
                  <a:pt x="240624" y="43180"/>
                </a:lnTo>
                <a:lnTo>
                  <a:pt x="274031" y="43180"/>
                </a:lnTo>
                <a:lnTo>
                  <a:pt x="267649" y="36830"/>
                </a:lnTo>
                <a:lnTo>
                  <a:pt x="265192" y="35560"/>
                </a:lnTo>
                <a:lnTo>
                  <a:pt x="237017" y="35560"/>
                </a:lnTo>
                <a:lnTo>
                  <a:pt x="238693" y="30480"/>
                </a:lnTo>
                <a:lnTo>
                  <a:pt x="239087" y="25400"/>
                </a:lnTo>
                <a:lnTo>
                  <a:pt x="237296" y="15240"/>
                </a:lnTo>
                <a:lnTo>
                  <a:pt x="235099" y="11430"/>
                </a:lnTo>
                <a:lnTo>
                  <a:pt x="233697" y="10160"/>
                </a:lnTo>
                <a:close/>
              </a:path>
              <a:path w="281939" h="294639">
                <a:moveTo>
                  <a:pt x="251546" y="31750"/>
                </a:moveTo>
                <a:lnTo>
                  <a:pt x="244840" y="33020"/>
                </a:lnTo>
                <a:lnTo>
                  <a:pt x="237017" y="35560"/>
                </a:lnTo>
                <a:lnTo>
                  <a:pt x="265192" y="35560"/>
                </a:lnTo>
                <a:lnTo>
                  <a:pt x="262734" y="34290"/>
                </a:lnTo>
                <a:lnTo>
                  <a:pt x="251546" y="31750"/>
                </a:lnTo>
                <a:close/>
              </a:path>
            </a:pathLst>
          </a:custGeom>
          <a:solidFill>
            <a:srgbClr val="000000"/>
          </a:solidFill>
        </p:spPr>
        <p:txBody>
          <a:bodyPr wrap="square" lIns="0" tIns="0" rIns="0" bIns="0" rtlCol="0"/>
          <a:lstStyle/>
          <a:p>
            <a:endParaRPr/>
          </a:p>
        </p:txBody>
      </p:sp>
      <p:sp>
        <p:nvSpPr>
          <p:cNvPr id="65" name="object 65"/>
          <p:cNvSpPr/>
          <p:nvPr/>
        </p:nvSpPr>
        <p:spPr>
          <a:xfrm>
            <a:off x="7106059" y="5547499"/>
            <a:ext cx="260985" cy="295275"/>
          </a:xfrm>
          <a:custGeom>
            <a:avLst/>
            <a:gdLst/>
            <a:ahLst/>
            <a:cxnLst/>
            <a:rect l="l" t="t" r="r" b="b"/>
            <a:pathLst>
              <a:path w="260985" h="295275">
                <a:moveTo>
                  <a:pt x="58909" y="188214"/>
                </a:moveTo>
                <a:lnTo>
                  <a:pt x="40621" y="188214"/>
                </a:lnTo>
                <a:lnTo>
                  <a:pt x="45994" y="190347"/>
                </a:lnTo>
                <a:lnTo>
                  <a:pt x="53791" y="198145"/>
                </a:lnTo>
                <a:lnTo>
                  <a:pt x="62440" y="294767"/>
                </a:lnTo>
                <a:lnTo>
                  <a:pt x="86773" y="270433"/>
                </a:lnTo>
                <a:lnTo>
                  <a:pt x="71825" y="270433"/>
                </a:lnTo>
                <a:lnTo>
                  <a:pt x="70339" y="230390"/>
                </a:lnTo>
                <a:lnTo>
                  <a:pt x="69842" y="221556"/>
                </a:lnTo>
                <a:lnTo>
                  <a:pt x="62148" y="191452"/>
                </a:lnTo>
                <a:lnTo>
                  <a:pt x="58909" y="188214"/>
                </a:lnTo>
                <a:close/>
              </a:path>
              <a:path w="260985" h="295275">
                <a:moveTo>
                  <a:pt x="107525" y="234734"/>
                </a:moveTo>
                <a:lnTo>
                  <a:pt x="71825" y="270433"/>
                </a:lnTo>
                <a:lnTo>
                  <a:pt x="86773" y="270433"/>
                </a:lnTo>
                <a:lnTo>
                  <a:pt x="115005" y="242201"/>
                </a:lnTo>
                <a:lnTo>
                  <a:pt x="107525" y="234734"/>
                </a:lnTo>
                <a:close/>
              </a:path>
              <a:path w="260985" h="295275">
                <a:moveTo>
                  <a:pt x="34894" y="177406"/>
                </a:moveTo>
                <a:lnTo>
                  <a:pt x="2626" y="199556"/>
                </a:lnTo>
                <a:lnTo>
                  <a:pt x="0" y="213972"/>
                </a:lnTo>
                <a:lnTo>
                  <a:pt x="634" y="220433"/>
                </a:lnTo>
                <a:lnTo>
                  <a:pt x="2725" y="227231"/>
                </a:lnTo>
                <a:lnTo>
                  <a:pt x="6206" y="233662"/>
                </a:lnTo>
                <a:lnTo>
                  <a:pt x="11081" y="239725"/>
                </a:lnTo>
                <a:lnTo>
                  <a:pt x="18498" y="232308"/>
                </a:lnTo>
                <a:lnTo>
                  <a:pt x="12986" y="225894"/>
                </a:lnTo>
                <a:lnTo>
                  <a:pt x="10230" y="219392"/>
                </a:lnTo>
                <a:lnTo>
                  <a:pt x="40621" y="188214"/>
                </a:lnTo>
                <a:lnTo>
                  <a:pt x="58909" y="188214"/>
                </a:lnTo>
                <a:lnTo>
                  <a:pt x="51518" y="180822"/>
                </a:lnTo>
                <a:lnTo>
                  <a:pt x="43885" y="177596"/>
                </a:lnTo>
                <a:lnTo>
                  <a:pt x="34894" y="177406"/>
                </a:lnTo>
                <a:close/>
              </a:path>
              <a:path w="260985" h="295275">
                <a:moveTo>
                  <a:pt x="93492" y="119481"/>
                </a:moveTo>
                <a:lnTo>
                  <a:pt x="60573" y="140804"/>
                </a:lnTo>
                <a:lnTo>
                  <a:pt x="58338" y="154546"/>
                </a:lnTo>
                <a:lnTo>
                  <a:pt x="59468" y="161874"/>
                </a:lnTo>
                <a:lnTo>
                  <a:pt x="83256" y="196621"/>
                </a:lnTo>
                <a:lnTo>
                  <a:pt x="118091" y="220319"/>
                </a:lnTo>
                <a:lnTo>
                  <a:pt x="125419" y="221462"/>
                </a:lnTo>
                <a:lnTo>
                  <a:pt x="139034" y="219214"/>
                </a:lnTo>
                <a:lnTo>
                  <a:pt x="144914" y="216192"/>
                </a:lnTo>
                <a:lnTo>
                  <a:pt x="150178" y="210921"/>
                </a:lnTo>
                <a:lnTo>
                  <a:pt x="124594" y="210921"/>
                </a:lnTo>
                <a:lnTo>
                  <a:pt x="118892" y="209829"/>
                </a:lnTo>
                <a:lnTo>
                  <a:pt x="84653" y="183106"/>
                </a:lnTo>
                <a:lnTo>
                  <a:pt x="69259" y="155841"/>
                </a:lnTo>
                <a:lnTo>
                  <a:pt x="69305" y="154546"/>
                </a:lnTo>
                <a:lnTo>
                  <a:pt x="94520" y="130111"/>
                </a:lnTo>
                <a:lnTo>
                  <a:pt x="119897" y="130111"/>
                </a:lnTo>
                <a:lnTo>
                  <a:pt x="115474" y="127185"/>
                </a:lnTo>
                <a:lnTo>
                  <a:pt x="109201" y="124028"/>
                </a:lnTo>
                <a:lnTo>
                  <a:pt x="101048" y="120599"/>
                </a:lnTo>
                <a:lnTo>
                  <a:pt x="93492" y="119481"/>
                </a:lnTo>
                <a:close/>
              </a:path>
              <a:path w="260985" h="295275">
                <a:moveTo>
                  <a:pt x="119897" y="130111"/>
                </a:moveTo>
                <a:lnTo>
                  <a:pt x="94520" y="130111"/>
                </a:lnTo>
                <a:lnTo>
                  <a:pt x="100527" y="131368"/>
                </a:lnTo>
                <a:lnTo>
                  <a:pt x="107220" y="134607"/>
                </a:lnTo>
                <a:lnTo>
                  <a:pt x="139013" y="162698"/>
                </a:lnTo>
                <a:lnTo>
                  <a:pt x="150070" y="185712"/>
                </a:lnTo>
                <a:lnTo>
                  <a:pt x="148635" y="196202"/>
                </a:lnTo>
                <a:lnTo>
                  <a:pt x="146552" y="200545"/>
                </a:lnTo>
                <a:lnTo>
                  <a:pt x="139720" y="207378"/>
                </a:lnTo>
                <a:lnTo>
                  <a:pt x="135325" y="209448"/>
                </a:lnTo>
                <a:lnTo>
                  <a:pt x="124594" y="210921"/>
                </a:lnTo>
                <a:lnTo>
                  <a:pt x="150178" y="210921"/>
                </a:lnTo>
                <a:lnTo>
                  <a:pt x="154858" y="206235"/>
                </a:lnTo>
                <a:lnTo>
                  <a:pt x="157969" y="200202"/>
                </a:lnTo>
                <a:lnTo>
                  <a:pt x="160319" y="186131"/>
                </a:lnTo>
                <a:lnTo>
                  <a:pt x="159201" y="178574"/>
                </a:lnTo>
                <a:lnTo>
                  <a:pt x="136075" y="143776"/>
                </a:lnTo>
                <a:lnTo>
                  <a:pt x="122043" y="131530"/>
                </a:lnTo>
                <a:lnTo>
                  <a:pt x="119897" y="130111"/>
                </a:lnTo>
                <a:close/>
              </a:path>
              <a:path w="260985" h="295275">
                <a:moveTo>
                  <a:pt x="153842" y="59131"/>
                </a:moveTo>
                <a:lnTo>
                  <a:pt x="120924" y="80454"/>
                </a:lnTo>
                <a:lnTo>
                  <a:pt x="118676" y="94208"/>
                </a:lnTo>
                <a:lnTo>
                  <a:pt x="119819" y="101523"/>
                </a:lnTo>
                <a:lnTo>
                  <a:pt x="143593" y="136258"/>
                </a:lnTo>
                <a:lnTo>
                  <a:pt x="178442" y="159981"/>
                </a:lnTo>
                <a:lnTo>
                  <a:pt x="185770" y="161112"/>
                </a:lnTo>
                <a:lnTo>
                  <a:pt x="199384" y="158877"/>
                </a:lnTo>
                <a:lnTo>
                  <a:pt x="205252" y="155841"/>
                </a:lnTo>
                <a:lnTo>
                  <a:pt x="210522" y="150571"/>
                </a:lnTo>
                <a:lnTo>
                  <a:pt x="184944" y="150571"/>
                </a:lnTo>
                <a:lnTo>
                  <a:pt x="179242" y="149479"/>
                </a:lnTo>
                <a:lnTo>
                  <a:pt x="145004" y="122755"/>
                </a:lnTo>
                <a:lnTo>
                  <a:pt x="129534" y="95097"/>
                </a:lnTo>
                <a:lnTo>
                  <a:pt x="130969" y="84467"/>
                </a:lnTo>
                <a:lnTo>
                  <a:pt x="133052" y="80086"/>
                </a:lnTo>
                <a:lnTo>
                  <a:pt x="139847" y="73279"/>
                </a:lnTo>
                <a:lnTo>
                  <a:pt x="144203" y="71234"/>
                </a:lnTo>
                <a:lnTo>
                  <a:pt x="154871" y="69761"/>
                </a:lnTo>
                <a:lnTo>
                  <a:pt x="180236" y="69761"/>
                </a:lnTo>
                <a:lnTo>
                  <a:pt x="175817" y="66835"/>
                </a:lnTo>
                <a:lnTo>
                  <a:pt x="169552" y="63677"/>
                </a:lnTo>
                <a:lnTo>
                  <a:pt x="161398" y="60261"/>
                </a:lnTo>
                <a:lnTo>
                  <a:pt x="153842" y="59131"/>
                </a:lnTo>
                <a:close/>
              </a:path>
              <a:path w="260985" h="295275">
                <a:moveTo>
                  <a:pt x="180236" y="69761"/>
                </a:moveTo>
                <a:lnTo>
                  <a:pt x="154871" y="69761"/>
                </a:lnTo>
                <a:lnTo>
                  <a:pt x="160878" y="71018"/>
                </a:lnTo>
                <a:lnTo>
                  <a:pt x="167571" y="74269"/>
                </a:lnTo>
                <a:lnTo>
                  <a:pt x="199357" y="102347"/>
                </a:lnTo>
                <a:lnTo>
                  <a:pt x="210363" y="125780"/>
                </a:lnTo>
                <a:lnTo>
                  <a:pt x="208985" y="135851"/>
                </a:lnTo>
                <a:lnTo>
                  <a:pt x="206903" y="140195"/>
                </a:lnTo>
                <a:lnTo>
                  <a:pt x="200070" y="147027"/>
                </a:lnTo>
                <a:lnTo>
                  <a:pt x="195676" y="149098"/>
                </a:lnTo>
                <a:lnTo>
                  <a:pt x="184944" y="150571"/>
                </a:lnTo>
                <a:lnTo>
                  <a:pt x="210522" y="150571"/>
                </a:lnTo>
                <a:lnTo>
                  <a:pt x="215221" y="145872"/>
                </a:lnTo>
                <a:lnTo>
                  <a:pt x="218320" y="139852"/>
                </a:lnTo>
                <a:lnTo>
                  <a:pt x="220669" y="125780"/>
                </a:lnTo>
                <a:lnTo>
                  <a:pt x="219539" y="118224"/>
                </a:lnTo>
                <a:lnTo>
                  <a:pt x="196412" y="83439"/>
                </a:lnTo>
                <a:lnTo>
                  <a:pt x="182382" y="71181"/>
                </a:lnTo>
                <a:lnTo>
                  <a:pt x="180236" y="69761"/>
                </a:lnTo>
                <a:close/>
              </a:path>
              <a:path w="260985" h="295275">
                <a:moveTo>
                  <a:pt x="250816" y="49987"/>
                </a:moveTo>
                <a:lnTo>
                  <a:pt x="239516" y="49987"/>
                </a:lnTo>
                <a:lnTo>
                  <a:pt x="250260" y="102616"/>
                </a:lnTo>
                <a:lnTo>
                  <a:pt x="260738" y="100355"/>
                </a:lnTo>
                <a:lnTo>
                  <a:pt x="250816" y="49987"/>
                </a:lnTo>
                <a:close/>
              </a:path>
              <a:path w="260985" h="295275">
                <a:moveTo>
                  <a:pt x="208846" y="0"/>
                </a:moveTo>
                <a:lnTo>
                  <a:pt x="177489" y="31711"/>
                </a:lnTo>
                <a:lnTo>
                  <a:pt x="177413" y="37515"/>
                </a:lnTo>
                <a:lnTo>
                  <a:pt x="180423" y="48806"/>
                </a:lnTo>
                <a:lnTo>
                  <a:pt x="183408" y="53860"/>
                </a:lnTo>
                <a:lnTo>
                  <a:pt x="194355" y="64808"/>
                </a:lnTo>
                <a:lnTo>
                  <a:pt x="201962" y="68122"/>
                </a:lnTo>
                <a:lnTo>
                  <a:pt x="219412" y="68427"/>
                </a:lnTo>
                <a:lnTo>
                  <a:pt x="226842" y="65417"/>
                </a:lnTo>
                <a:lnTo>
                  <a:pt x="234803" y="57467"/>
                </a:lnTo>
                <a:lnTo>
                  <a:pt x="205322" y="57454"/>
                </a:lnTo>
                <a:lnTo>
                  <a:pt x="199930" y="55232"/>
                </a:lnTo>
                <a:lnTo>
                  <a:pt x="190951" y="46253"/>
                </a:lnTo>
                <a:lnTo>
                  <a:pt x="188703" y="40830"/>
                </a:lnTo>
                <a:lnTo>
                  <a:pt x="188730" y="28067"/>
                </a:lnTo>
                <a:lnTo>
                  <a:pt x="190951" y="22707"/>
                </a:lnTo>
                <a:lnTo>
                  <a:pt x="199999" y="13677"/>
                </a:lnTo>
                <a:lnTo>
                  <a:pt x="205404" y="11430"/>
                </a:lnTo>
                <a:lnTo>
                  <a:pt x="236320" y="11430"/>
                </a:lnTo>
                <a:lnTo>
                  <a:pt x="231172" y="6273"/>
                </a:lnTo>
                <a:lnTo>
                  <a:pt x="226168" y="3340"/>
                </a:lnTo>
                <a:lnTo>
                  <a:pt x="214586" y="50"/>
                </a:lnTo>
                <a:lnTo>
                  <a:pt x="208846" y="0"/>
                </a:lnTo>
                <a:close/>
              </a:path>
              <a:path w="260985" h="295275">
                <a:moveTo>
                  <a:pt x="236320" y="11430"/>
                </a:moveTo>
                <a:lnTo>
                  <a:pt x="218104" y="11430"/>
                </a:lnTo>
                <a:lnTo>
                  <a:pt x="223527" y="13690"/>
                </a:lnTo>
                <a:lnTo>
                  <a:pt x="232493" y="22656"/>
                </a:lnTo>
                <a:lnTo>
                  <a:pt x="234754" y="28067"/>
                </a:lnTo>
                <a:lnTo>
                  <a:pt x="234749" y="40830"/>
                </a:lnTo>
                <a:lnTo>
                  <a:pt x="232531" y="46164"/>
                </a:lnTo>
                <a:lnTo>
                  <a:pt x="223489" y="55206"/>
                </a:lnTo>
                <a:lnTo>
                  <a:pt x="218066" y="57454"/>
                </a:lnTo>
                <a:lnTo>
                  <a:pt x="205353" y="57467"/>
                </a:lnTo>
                <a:lnTo>
                  <a:pt x="234816" y="57454"/>
                </a:lnTo>
                <a:lnTo>
                  <a:pt x="235465" y="56807"/>
                </a:lnTo>
                <a:lnTo>
                  <a:pt x="237637" y="53721"/>
                </a:lnTo>
                <a:lnTo>
                  <a:pt x="239516" y="49987"/>
                </a:lnTo>
                <a:lnTo>
                  <a:pt x="250816" y="49987"/>
                </a:lnTo>
                <a:lnTo>
                  <a:pt x="247606" y="33693"/>
                </a:lnTo>
                <a:lnTo>
                  <a:pt x="245688" y="27203"/>
                </a:lnTo>
                <a:lnTo>
                  <a:pt x="241269" y="17653"/>
                </a:lnTo>
                <a:lnTo>
                  <a:pt x="238564" y="13677"/>
                </a:lnTo>
                <a:lnTo>
                  <a:pt x="236320" y="11430"/>
                </a:lnTo>
                <a:close/>
              </a:path>
            </a:pathLst>
          </a:custGeom>
          <a:solidFill>
            <a:srgbClr val="000000"/>
          </a:solidFill>
        </p:spPr>
        <p:txBody>
          <a:bodyPr wrap="square" lIns="0" tIns="0" rIns="0" bIns="0" rtlCol="0"/>
          <a:lstStyle/>
          <a:p>
            <a:endParaRPr/>
          </a:p>
        </p:txBody>
      </p:sp>
      <p:sp>
        <p:nvSpPr>
          <p:cNvPr id="66" name="object 66"/>
          <p:cNvSpPr/>
          <p:nvPr/>
        </p:nvSpPr>
        <p:spPr>
          <a:xfrm>
            <a:off x="7439891" y="5547359"/>
            <a:ext cx="280035" cy="295275"/>
          </a:xfrm>
          <a:custGeom>
            <a:avLst/>
            <a:gdLst/>
            <a:ahLst/>
            <a:cxnLst/>
            <a:rect l="l" t="t" r="r" b="b"/>
            <a:pathLst>
              <a:path w="280035" h="295275">
                <a:moveTo>
                  <a:pt x="58909" y="188353"/>
                </a:moveTo>
                <a:lnTo>
                  <a:pt x="40621" y="188353"/>
                </a:lnTo>
                <a:lnTo>
                  <a:pt x="45994" y="190487"/>
                </a:lnTo>
                <a:lnTo>
                  <a:pt x="53791" y="198285"/>
                </a:lnTo>
                <a:lnTo>
                  <a:pt x="62440" y="294906"/>
                </a:lnTo>
                <a:lnTo>
                  <a:pt x="86773" y="270573"/>
                </a:lnTo>
                <a:lnTo>
                  <a:pt x="71825" y="270573"/>
                </a:lnTo>
                <a:lnTo>
                  <a:pt x="70339" y="230530"/>
                </a:lnTo>
                <a:lnTo>
                  <a:pt x="69842" y="221696"/>
                </a:lnTo>
                <a:lnTo>
                  <a:pt x="62148" y="191592"/>
                </a:lnTo>
                <a:lnTo>
                  <a:pt x="58909" y="188353"/>
                </a:lnTo>
                <a:close/>
              </a:path>
              <a:path w="280035" h="295275">
                <a:moveTo>
                  <a:pt x="107525" y="234873"/>
                </a:moveTo>
                <a:lnTo>
                  <a:pt x="71825" y="270573"/>
                </a:lnTo>
                <a:lnTo>
                  <a:pt x="86773" y="270573"/>
                </a:lnTo>
                <a:lnTo>
                  <a:pt x="115005" y="242341"/>
                </a:lnTo>
                <a:lnTo>
                  <a:pt x="107525" y="234873"/>
                </a:lnTo>
                <a:close/>
              </a:path>
              <a:path w="280035" h="295275">
                <a:moveTo>
                  <a:pt x="34894" y="177546"/>
                </a:moveTo>
                <a:lnTo>
                  <a:pt x="2626" y="199696"/>
                </a:lnTo>
                <a:lnTo>
                  <a:pt x="0" y="214112"/>
                </a:lnTo>
                <a:lnTo>
                  <a:pt x="634" y="220573"/>
                </a:lnTo>
                <a:lnTo>
                  <a:pt x="2725" y="227371"/>
                </a:lnTo>
                <a:lnTo>
                  <a:pt x="6206" y="233802"/>
                </a:lnTo>
                <a:lnTo>
                  <a:pt x="11081" y="239864"/>
                </a:lnTo>
                <a:lnTo>
                  <a:pt x="18498" y="232448"/>
                </a:lnTo>
                <a:lnTo>
                  <a:pt x="12986" y="226034"/>
                </a:lnTo>
                <a:lnTo>
                  <a:pt x="10230" y="219532"/>
                </a:lnTo>
                <a:lnTo>
                  <a:pt x="40621" y="188353"/>
                </a:lnTo>
                <a:lnTo>
                  <a:pt x="58909" y="188353"/>
                </a:lnTo>
                <a:lnTo>
                  <a:pt x="51518" y="180962"/>
                </a:lnTo>
                <a:lnTo>
                  <a:pt x="43885" y="177736"/>
                </a:lnTo>
                <a:lnTo>
                  <a:pt x="34894" y="177546"/>
                </a:lnTo>
                <a:close/>
              </a:path>
              <a:path w="280035" h="295275">
                <a:moveTo>
                  <a:pt x="93492" y="119621"/>
                </a:moveTo>
                <a:lnTo>
                  <a:pt x="60573" y="140944"/>
                </a:lnTo>
                <a:lnTo>
                  <a:pt x="58338" y="154686"/>
                </a:lnTo>
                <a:lnTo>
                  <a:pt x="59468" y="162013"/>
                </a:lnTo>
                <a:lnTo>
                  <a:pt x="83256" y="196761"/>
                </a:lnTo>
                <a:lnTo>
                  <a:pt x="118091" y="220459"/>
                </a:lnTo>
                <a:lnTo>
                  <a:pt x="125419" y="221602"/>
                </a:lnTo>
                <a:lnTo>
                  <a:pt x="139034" y="219354"/>
                </a:lnTo>
                <a:lnTo>
                  <a:pt x="144914" y="216331"/>
                </a:lnTo>
                <a:lnTo>
                  <a:pt x="150178" y="211061"/>
                </a:lnTo>
                <a:lnTo>
                  <a:pt x="124594" y="211061"/>
                </a:lnTo>
                <a:lnTo>
                  <a:pt x="118892" y="209969"/>
                </a:lnTo>
                <a:lnTo>
                  <a:pt x="84653" y="183245"/>
                </a:lnTo>
                <a:lnTo>
                  <a:pt x="69184" y="155587"/>
                </a:lnTo>
                <a:lnTo>
                  <a:pt x="70619" y="144945"/>
                </a:lnTo>
                <a:lnTo>
                  <a:pt x="72702" y="140576"/>
                </a:lnTo>
                <a:lnTo>
                  <a:pt x="79509" y="133769"/>
                </a:lnTo>
                <a:lnTo>
                  <a:pt x="83852" y="131711"/>
                </a:lnTo>
                <a:lnTo>
                  <a:pt x="94520" y="130251"/>
                </a:lnTo>
                <a:lnTo>
                  <a:pt x="119897" y="130251"/>
                </a:lnTo>
                <a:lnTo>
                  <a:pt x="115474" y="127325"/>
                </a:lnTo>
                <a:lnTo>
                  <a:pt x="109201" y="124167"/>
                </a:lnTo>
                <a:lnTo>
                  <a:pt x="101048" y="120738"/>
                </a:lnTo>
                <a:lnTo>
                  <a:pt x="93492" y="119621"/>
                </a:lnTo>
                <a:close/>
              </a:path>
              <a:path w="280035" h="295275">
                <a:moveTo>
                  <a:pt x="119897" y="130251"/>
                </a:moveTo>
                <a:lnTo>
                  <a:pt x="94520" y="130251"/>
                </a:lnTo>
                <a:lnTo>
                  <a:pt x="100527" y="131508"/>
                </a:lnTo>
                <a:lnTo>
                  <a:pt x="107220" y="134747"/>
                </a:lnTo>
                <a:lnTo>
                  <a:pt x="139013" y="162837"/>
                </a:lnTo>
                <a:lnTo>
                  <a:pt x="150070" y="185851"/>
                </a:lnTo>
                <a:lnTo>
                  <a:pt x="148635" y="196342"/>
                </a:lnTo>
                <a:lnTo>
                  <a:pt x="146552" y="200685"/>
                </a:lnTo>
                <a:lnTo>
                  <a:pt x="139720" y="207518"/>
                </a:lnTo>
                <a:lnTo>
                  <a:pt x="135325" y="209588"/>
                </a:lnTo>
                <a:lnTo>
                  <a:pt x="124594" y="211061"/>
                </a:lnTo>
                <a:lnTo>
                  <a:pt x="150178" y="211061"/>
                </a:lnTo>
                <a:lnTo>
                  <a:pt x="154858" y="206375"/>
                </a:lnTo>
                <a:lnTo>
                  <a:pt x="157969" y="200342"/>
                </a:lnTo>
                <a:lnTo>
                  <a:pt x="160319" y="186270"/>
                </a:lnTo>
                <a:lnTo>
                  <a:pt x="159201" y="178714"/>
                </a:lnTo>
                <a:lnTo>
                  <a:pt x="136075" y="143916"/>
                </a:lnTo>
                <a:lnTo>
                  <a:pt x="122043" y="131670"/>
                </a:lnTo>
                <a:lnTo>
                  <a:pt x="119897" y="130251"/>
                </a:lnTo>
                <a:close/>
              </a:path>
              <a:path w="280035" h="295275">
                <a:moveTo>
                  <a:pt x="151848" y="81203"/>
                </a:moveTo>
                <a:lnTo>
                  <a:pt x="136481" y="81203"/>
                </a:lnTo>
                <a:lnTo>
                  <a:pt x="206306" y="151028"/>
                </a:lnTo>
                <a:lnTo>
                  <a:pt x="213989" y="143344"/>
                </a:lnTo>
                <a:lnTo>
                  <a:pt x="151848" y="81203"/>
                </a:lnTo>
                <a:close/>
              </a:path>
              <a:path w="280035" h="295275">
                <a:moveTo>
                  <a:pt x="213113" y="0"/>
                </a:moveTo>
                <a:lnTo>
                  <a:pt x="180194" y="21323"/>
                </a:lnTo>
                <a:lnTo>
                  <a:pt x="177947" y="35077"/>
                </a:lnTo>
                <a:lnTo>
                  <a:pt x="179077" y="42392"/>
                </a:lnTo>
                <a:lnTo>
                  <a:pt x="202851" y="77139"/>
                </a:lnTo>
                <a:lnTo>
                  <a:pt x="237713" y="100850"/>
                </a:lnTo>
                <a:lnTo>
                  <a:pt x="245041" y="101993"/>
                </a:lnTo>
                <a:lnTo>
                  <a:pt x="258655" y="99745"/>
                </a:lnTo>
                <a:lnTo>
                  <a:pt x="264522" y="96710"/>
                </a:lnTo>
                <a:lnTo>
                  <a:pt x="269793" y="91440"/>
                </a:lnTo>
                <a:lnTo>
                  <a:pt x="244215" y="91440"/>
                </a:lnTo>
                <a:lnTo>
                  <a:pt x="238513" y="90347"/>
                </a:lnTo>
                <a:lnTo>
                  <a:pt x="204275" y="63624"/>
                </a:lnTo>
                <a:lnTo>
                  <a:pt x="188805" y="35966"/>
                </a:lnTo>
                <a:lnTo>
                  <a:pt x="190240" y="25336"/>
                </a:lnTo>
                <a:lnTo>
                  <a:pt x="192310" y="20955"/>
                </a:lnTo>
                <a:lnTo>
                  <a:pt x="199117" y="14147"/>
                </a:lnTo>
                <a:lnTo>
                  <a:pt x="203474" y="12103"/>
                </a:lnTo>
                <a:lnTo>
                  <a:pt x="214142" y="10629"/>
                </a:lnTo>
                <a:lnTo>
                  <a:pt x="239507" y="10629"/>
                </a:lnTo>
                <a:lnTo>
                  <a:pt x="235088" y="7703"/>
                </a:lnTo>
                <a:lnTo>
                  <a:pt x="228823" y="4546"/>
                </a:lnTo>
                <a:lnTo>
                  <a:pt x="220669" y="1130"/>
                </a:lnTo>
                <a:lnTo>
                  <a:pt x="213113" y="0"/>
                </a:lnTo>
                <a:close/>
              </a:path>
              <a:path w="280035" h="295275">
                <a:moveTo>
                  <a:pt x="136595" y="65951"/>
                </a:moveTo>
                <a:lnTo>
                  <a:pt x="121470" y="81064"/>
                </a:lnTo>
                <a:lnTo>
                  <a:pt x="121393" y="81203"/>
                </a:lnTo>
                <a:lnTo>
                  <a:pt x="124327" y="93357"/>
                </a:lnTo>
                <a:lnTo>
                  <a:pt x="136481" y="81203"/>
                </a:lnTo>
                <a:lnTo>
                  <a:pt x="151848" y="81203"/>
                </a:lnTo>
                <a:lnTo>
                  <a:pt x="136595" y="65951"/>
                </a:lnTo>
                <a:close/>
              </a:path>
              <a:path w="280035" h="295275">
                <a:moveTo>
                  <a:pt x="239507" y="10629"/>
                </a:moveTo>
                <a:lnTo>
                  <a:pt x="214142" y="10629"/>
                </a:lnTo>
                <a:lnTo>
                  <a:pt x="220149" y="11887"/>
                </a:lnTo>
                <a:lnTo>
                  <a:pt x="226842" y="15138"/>
                </a:lnTo>
                <a:lnTo>
                  <a:pt x="258628" y="43216"/>
                </a:lnTo>
                <a:lnTo>
                  <a:pt x="269635" y="65951"/>
                </a:lnTo>
                <a:lnTo>
                  <a:pt x="269634" y="66649"/>
                </a:lnTo>
                <a:lnTo>
                  <a:pt x="244215" y="91440"/>
                </a:lnTo>
                <a:lnTo>
                  <a:pt x="269793" y="91440"/>
                </a:lnTo>
                <a:lnTo>
                  <a:pt x="274492" y="86741"/>
                </a:lnTo>
                <a:lnTo>
                  <a:pt x="277591" y="80721"/>
                </a:lnTo>
                <a:lnTo>
                  <a:pt x="279940" y="66649"/>
                </a:lnTo>
                <a:lnTo>
                  <a:pt x="278810" y="59093"/>
                </a:lnTo>
                <a:lnTo>
                  <a:pt x="255683" y="24307"/>
                </a:lnTo>
                <a:lnTo>
                  <a:pt x="241653" y="12050"/>
                </a:lnTo>
                <a:lnTo>
                  <a:pt x="239507" y="10629"/>
                </a:lnTo>
                <a:close/>
              </a:path>
            </a:pathLst>
          </a:custGeom>
          <a:solidFill>
            <a:srgbClr val="000000"/>
          </a:solidFill>
        </p:spPr>
        <p:txBody>
          <a:bodyPr wrap="square" lIns="0" tIns="0" rIns="0" bIns="0" rtlCol="0"/>
          <a:lstStyle/>
          <a:p>
            <a:endParaRPr/>
          </a:p>
        </p:txBody>
      </p:sp>
      <p:sp>
        <p:nvSpPr>
          <p:cNvPr id="67" name="object 67"/>
          <p:cNvSpPr/>
          <p:nvPr/>
        </p:nvSpPr>
        <p:spPr>
          <a:xfrm>
            <a:off x="7773723" y="5554038"/>
            <a:ext cx="273685" cy="288290"/>
          </a:xfrm>
          <a:custGeom>
            <a:avLst/>
            <a:gdLst/>
            <a:ahLst/>
            <a:cxnLst/>
            <a:rect l="l" t="t" r="r" b="b"/>
            <a:pathLst>
              <a:path w="273684" h="288289">
                <a:moveTo>
                  <a:pt x="58909" y="181673"/>
                </a:moveTo>
                <a:lnTo>
                  <a:pt x="40621" y="181673"/>
                </a:lnTo>
                <a:lnTo>
                  <a:pt x="45994" y="183807"/>
                </a:lnTo>
                <a:lnTo>
                  <a:pt x="53791" y="191604"/>
                </a:lnTo>
                <a:lnTo>
                  <a:pt x="62440" y="288226"/>
                </a:lnTo>
                <a:lnTo>
                  <a:pt x="86773" y="263893"/>
                </a:lnTo>
                <a:lnTo>
                  <a:pt x="71825" y="263893"/>
                </a:lnTo>
                <a:lnTo>
                  <a:pt x="70339" y="223850"/>
                </a:lnTo>
                <a:lnTo>
                  <a:pt x="69842" y="215016"/>
                </a:lnTo>
                <a:lnTo>
                  <a:pt x="62148" y="184912"/>
                </a:lnTo>
                <a:lnTo>
                  <a:pt x="58909" y="181673"/>
                </a:lnTo>
                <a:close/>
              </a:path>
              <a:path w="273684" h="288289">
                <a:moveTo>
                  <a:pt x="107525" y="228193"/>
                </a:moveTo>
                <a:lnTo>
                  <a:pt x="71825" y="263893"/>
                </a:lnTo>
                <a:lnTo>
                  <a:pt x="86773" y="263893"/>
                </a:lnTo>
                <a:lnTo>
                  <a:pt x="115005" y="235661"/>
                </a:lnTo>
                <a:lnTo>
                  <a:pt x="107525" y="228193"/>
                </a:lnTo>
                <a:close/>
              </a:path>
              <a:path w="273684" h="288289">
                <a:moveTo>
                  <a:pt x="34894" y="170865"/>
                </a:moveTo>
                <a:lnTo>
                  <a:pt x="2626" y="193016"/>
                </a:lnTo>
                <a:lnTo>
                  <a:pt x="0" y="207432"/>
                </a:lnTo>
                <a:lnTo>
                  <a:pt x="634" y="213893"/>
                </a:lnTo>
                <a:lnTo>
                  <a:pt x="2725" y="220691"/>
                </a:lnTo>
                <a:lnTo>
                  <a:pt x="6206" y="227122"/>
                </a:lnTo>
                <a:lnTo>
                  <a:pt x="11081" y="233184"/>
                </a:lnTo>
                <a:lnTo>
                  <a:pt x="18498" y="225767"/>
                </a:lnTo>
                <a:lnTo>
                  <a:pt x="12986" y="219354"/>
                </a:lnTo>
                <a:lnTo>
                  <a:pt x="10230" y="212852"/>
                </a:lnTo>
                <a:lnTo>
                  <a:pt x="40621" y="181673"/>
                </a:lnTo>
                <a:lnTo>
                  <a:pt x="58909" y="181673"/>
                </a:lnTo>
                <a:lnTo>
                  <a:pt x="51518" y="174282"/>
                </a:lnTo>
                <a:lnTo>
                  <a:pt x="43885" y="171056"/>
                </a:lnTo>
                <a:lnTo>
                  <a:pt x="34894" y="170865"/>
                </a:lnTo>
                <a:close/>
              </a:path>
              <a:path w="273684" h="288289">
                <a:moveTo>
                  <a:pt x="93492" y="112941"/>
                </a:moveTo>
                <a:lnTo>
                  <a:pt x="60573" y="134264"/>
                </a:lnTo>
                <a:lnTo>
                  <a:pt x="58338" y="148005"/>
                </a:lnTo>
                <a:lnTo>
                  <a:pt x="59468" y="155333"/>
                </a:lnTo>
                <a:lnTo>
                  <a:pt x="83256" y="190080"/>
                </a:lnTo>
                <a:lnTo>
                  <a:pt x="118091" y="213779"/>
                </a:lnTo>
                <a:lnTo>
                  <a:pt x="125419" y="214922"/>
                </a:lnTo>
                <a:lnTo>
                  <a:pt x="139034" y="212674"/>
                </a:lnTo>
                <a:lnTo>
                  <a:pt x="144914" y="209651"/>
                </a:lnTo>
                <a:lnTo>
                  <a:pt x="150178" y="204381"/>
                </a:lnTo>
                <a:lnTo>
                  <a:pt x="124594" y="204381"/>
                </a:lnTo>
                <a:lnTo>
                  <a:pt x="118892" y="203288"/>
                </a:lnTo>
                <a:lnTo>
                  <a:pt x="84653" y="176565"/>
                </a:lnTo>
                <a:lnTo>
                  <a:pt x="69184" y="148907"/>
                </a:lnTo>
                <a:lnTo>
                  <a:pt x="70619" y="138264"/>
                </a:lnTo>
                <a:lnTo>
                  <a:pt x="72702" y="133896"/>
                </a:lnTo>
                <a:lnTo>
                  <a:pt x="79509" y="127088"/>
                </a:lnTo>
                <a:lnTo>
                  <a:pt x="83852" y="125031"/>
                </a:lnTo>
                <a:lnTo>
                  <a:pt x="94520" y="123571"/>
                </a:lnTo>
                <a:lnTo>
                  <a:pt x="119897" y="123571"/>
                </a:lnTo>
                <a:lnTo>
                  <a:pt x="115474" y="120644"/>
                </a:lnTo>
                <a:lnTo>
                  <a:pt x="109201" y="117487"/>
                </a:lnTo>
                <a:lnTo>
                  <a:pt x="101048" y="114058"/>
                </a:lnTo>
                <a:lnTo>
                  <a:pt x="93492" y="112941"/>
                </a:lnTo>
                <a:close/>
              </a:path>
              <a:path w="273684" h="288289">
                <a:moveTo>
                  <a:pt x="119897" y="123571"/>
                </a:moveTo>
                <a:lnTo>
                  <a:pt x="94520" y="123571"/>
                </a:lnTo>
                <a:lnTo>
                  <a:pt x="100527" y="124828"/>
                </a:lnTo>
                <a:lnTo>
                  <a:pt x="107220" y="128066"/>
                </a:lnTo>
                <a:lnTo>
                  <a:pt x="139013" y="156157"/>
                </a:lnTo>
                <a:lnTo>
                  <a:pt x="150070" y="179171"/>
                </a:lnTo>
                <a:lnTo>
                  <a:pt x="148635" y="189661"/>
                </a:lnTo>
                <a:lnTo>
                  <a:pt x="146552" y="194005"/>
                </a:lnTo>
                <a:lnTo>
                  <a:pt x="139720" y="200837"/>
                </a:lnTo>
                <a:lnTo>
                  <a:pt x="135325" y="202907"/>
                </a:lnTo>
                <a:lnTo>
                  <a:pt x="124594" y="204381"/>
                </a:lnTo>
                <a:lnTo>
                  <a:pt x="150178" y="204381"/>
                </a:lnTo>
                <a:lnTo>
                  <a:pt x="154858" y="199694"/>
                </a:lnTo>
                <a:lnTo>
                  <a:pt x="157969" y="193662"/>
                </a:lnTo>
                <a:lnTo>
                  <a:pt x="160319" y="179590"/>
                </a:lnTo>
                <a:lnTo>
                  <a:pt x="159201" y="172034"/>
                </a:lnTo>
                <a:lnTo>
                  <a:pt x="136075" y="137236"/>
                </a:lnTo>
                <a:lnTo>
                  <a:pt x="122043" y="124990"/>
                </a:lnTo>
                <a:lnTo>
                  <a:pt x="119897" y="123571"/>
                </a:lnTo>
                <a:close/>
              </a:path>
              <a:path w="273684" h="288289">
                <a:moveTo>
                  <a:pt x="151848" y="74523"/>
                </a:moveTo>
                <a:lnTo>
                  <a:pt x="136481" y="74523"/>
                </a:lnTo>
                <a:lnTo>
                  <a:pt x="206306" y="144348"/>
                </a:lnTo>
                <a:lnTo>
                  <a:pt x="213989" y="136664"/>
                </a:lnTo>
                <a:lnTo>
                  <a:pt x="151848" y="74523"/>
                </a:lnTo>
                <a:close/>
              </a:path>
              <a:path w="273684" h="288289">
                <a:moveTo>
                  <a:pt x="136595" y="59270"/>
                </a:moveTo>
                <a:lnTo>
                  <a:pt x="121381" y="74472"/>
                </a:lnTo>
                <a:lnTo>
                  <a:pt x="124327" y="86677"/>
                </a:lnTo>
                <a:lnTo>
                  <a:pt x="136481" y="74523"/>
                </a:lnTo>
                <a:lnTo>
                  <a:pt x="151848" y="74523"/>
                </a:lnTo>
                <a:lnTo>
                  <a:pt x="136595" y="59270"/>
                </a:lnTo>
                <a:close/>
              </a:path>
              <a:path w="273684" h="288289">
                <a:moveTo>
                  <a:pt x="211109" y="15252"/>
                </a:moveTo>
                <a:lnTo>
                  <a:pt x="195752" y="15252"/>
                </a:lnTo>
                <a:lnTo>
                  <a:pt x="265577" y="85077"/>
                </a:lnTo>
                <a:lnTo>
                  <a:pt x="273260" y="77393"/>
                </a:lnTo>
                <a:lnTo>
                  <a:pt x="211109" y="15252"/>
                </a:lnTo>
                <a:close/>
              </a:path>
              <a:path w="273684" h="288289">
                <a:moveTo>
                  <a:pt x="195854" y="0"/>
                </a:moveTo>
                <a:lnTo>
                  <a:pt x="180652" y="15201"/>
                </a:lnTo>
                <a:lnTo>
                  <a:pt x="183598" y="27406"/>
                </a:lnTo>
                <a:lnTo>
                  <a:pt x="195752" y="15252"/>
                </a:lnTo>
                <a:lnTo>
                  <a:pt x="211109" y="15252"/>
                </a:lnTo>
                <a:lnTo>
                  <a:pt x="195854" y="0"/>
                </a:lnTo>
                <a:close/>
              </a:path>
            </a:pathLst>
          </a:custGeom>
          <a:solidFill>
            <a:srgbClr val="000000"/>
          </a:solidFill>
        </p:spPr>
        <p:txBody>
          <a:bodyPr wrap="square" lIns="0" tIns="0" rIns="0" bIns="0" rtlCol="0"/>
          <a:lstStyle/>
          <a:p>
            <a:endParaRPr/>
          </a:p>
        </p:txBody>
      </p:sp>
      <p:sp>
        <p:nvSpPr>
          <p:cNvPr id="68" name="object 68"/>
          <p:cNvSpPr/>
          <p:nvPr/>
        </p:nvSpPr>
        <p:spPr>
          <a:xfrm>
            <a:off x="8107556" y="5546013"/>
            <a:ext cx="294005" cy="296545"/>
          </a:xfrm>
          <a:custGeom>
            <a:avLst/>
            <a:gdLst/>
            <a:ahLst/>
            <a:cxnLst/>
            <a:rect l="l" t="t" r="r" b="b"/>
            <a:pathLst>
              <a:path w="294004" h="296545">
                <a:moveTo>
                  <a:pt x="58909" y="189699"/>
                </a:moveTo>
                <a:lnTo>
                  <a:pt x="40621" y="189699"/>
                </a:lnTo>
                <a:lnTo>
                  <a:pt x="45994" y="191833"/>
                </a:lnTo>
                <a:lnTo>
                  <a:pt x="53791" y="199631"/>
                </a:lnTo>
                <a:lnTo>
                  <a:pt x="62440" y="296252"/>
                </a:lnTo>
                <a:lnTo>
                  <a:pt x="86773" y="271919"/>
                </a:lnTo>
                <a:lnTo>
                  <a:pt x="71825" y="271919"/>
                </a:lnTo>
                <a:lnTo>
                  <a:pt x="70339" y="231876"/>
                </a:lnTo>
                <a:lnTo>
                  <a:pt x="69842" y="223042"/>
                </a:lnTo>
                <a:lnTo>
                  <a:pt x="62148" y="192938"/>
                </a:lnTo>
                <a:lnTo>
                  <a:pt x="58909" y="189699"/>
                </a:lnTo>
                <a:close/>
              </a:path>
              <a:path w="294004" h="296545">
                <a:moveTo>
                  <a:pt x="107525" y="236220"/>
                </a:moveTo>
                <a:lnTo>
                  <a:pt x="71825" y="271919"/>
                </a:lnTo>
                <a:lnTo>
                  <a:pt x="86773" y="271919"/>
                </a:lnTo>
                <a:lnTo>
                  <a:pt x="115005" y="243687"/>
                </a:lnTo>
                <a:lnTo>
                  <a:pt x="107525" y="236220"/>
                </a:lnTo>
                <a:close/>
              </a:path>
              <a:path w="294004" h="296545">
                <a:moveTo>
                  <a:pt x="34894" y="178892"/>
                </a:moveTo>
                <a:lnTo>
                  <a:pt x="2626" y="201042"/>
                </a:lnTo>
                <a:lnTo>
                  <a:pt x="0" y="215458"/>
                </a:lnTo>
                <a:lnTo>
                  <a:pt x="634" y="221919"/>
                </a:lnTo>
                <a:lnTo>
                  <a:pt x="2725" y="228717"/>
                </a:lnTo>
                <a:lnTo>
                  <a:pt x="6206" y="235148"/>
                </a:lnTo>
                <a:lnTo>
                  <a:pt x="11081" y="241211"/>
                </a:lnTo>
                <a:lnTo>
                  <a:pt x="18498" y="233794"/>
                </a:lnTo>
                <a:lnTo>
                  <a:pt x="12986" y="227380"/>
                </a:lnTo>
                <a:lnTo>
                  <a:pt x="10230" y="220878"/>
                </a:lnTo>
                <a:lnTo>
                  <a:pt x="40621" y="189699"/>
                </a:lnTo>
                <a:lnTo>
                  <a:pt x="58909" y="189699"/>
                </a:lnTo>
                <a:lnTo>
                  <a:pt x="51518" y="182308"/>
                </a:lnTo>
                <a:lnTo>
                  <a:pt x="43898" y="179082"/>
                </a:lnTo>
                <a:lnTo>
                  <a:pt x="34894" y="178892"/>
                </a:lnTo>
                <a:close/>
              </a:path>
              <a:path w="294004" h="296545">
                <a:moveTo>
                  <a:pt x="93492" y="120967"/>
                </a:moveTo>
                <a:lnTo>
                  <a:pt x="60573" y="142290"/>
                </a:lnTo>
                <a:lnTo>
                  <a:pt x="58338" y="156032"/>
                </a:lnTo>
                <a:lnTo>
                  <a:pt x="59468" y="163360"/>
                </a:lnTo>
                <a:lnTo>
                  <a:pt x="83256" y="198107"/>
                </a:lnTo>
                <a:lnTo>
                  <a:pt x="118091" y="221805"/>
                </a:lnTo>
                <a:lnTo>
                  <a:pt x="125419" y="222948"/>
                </a:lnTo>
                <a:lnTo>
                  <a:pt x="139034" y="220700"/>
                </a:lnTo>
                <a:lnTo>
                  <a:pt x="144914" y="217678"/>
                </a:lnTo>
                <a:lnTo>
                  <a:pt x="150178" y="212407"/>
                </a:lnTo>
                <a:lnTo>
                  <a:pt x="124594" y="212407"/>
                </a:lnTo>
                <a:lnTo>
                  <a:pt x="118892" y="211315"/>
                </a:lnTo>
                <a:lnTo>
                  <a:pt x="84653" y="184592"/>
                </a:lnTo>
                <a:lnTo>
                  <a:pt x="69184" y="156933"/>
                </a:lnTo>
                <a:lnTo>
                  <a:pt x="70619" y="146291"/>
                </a:lnTo>
                <a:lnTo>
                  <a:pt x="72702" y="141922"/>
                </a:lnTo>
                <a:lnTo>
                  <a:pt x="79509" y="135115"/>
                </a:lnTo>
                <a:lnTo>
                  <a:pt x="83852" y="133057"/>
                </a:lnTo>
                <a:lnTo>
                  <a:pt x="94520" y="131597"/>
                </a:lnTo>
                <a:lnTo>
                  <a:pt x="119897" y="131597"/>
                </a:lnTo>
                <a:lnTo>
                  <a:pt x="115474" y="128671"/>
                </a:lnTo>
                <a:lnTo>
                  <a:pt x="109201" y="125514"/>
                </a:lnTo>
                <a:lnTo>
                  <a:pt x="101048" y="122085"/>
                </a:lnTo>
                <a:lnTo>
                  <a:pt x="93492" y="120967"/>
                </a:lnTo>
                <a:close/>
              </a:path>
              <a:path w="294004" h="296545">
                <a:moveTo>
                  <a:pt x="119897" y="131597"/>
                </a:moveTo>
                <a:lnTo>
                  <a:pt x="94520" y="131597"/>
                </a:lnTo>
                <a:lnTo>
                  <a:pt x="100527" y="132854"/>
                </a:lnTo>
                <a:lnTo>
                  <a:pt x="107220" y="136093"/>
                </a:lnTo>
                <a:lnTo>
                  <a:pt x="139013" y="164184"/>
                </a:lnTo>
                <a:lnTo>
                  <a:pt x="150070" y="187198"/>
                </a:lnTo>
                <a:lnTo>
                  <a:pt x="148635" y="197688"/>
                </a:lnTo>
                <a:lnTo>
                  <a:pt x="146552" y="202031"/>
                </a:lnTo>
                <a:lnTo>
                  <a:pt x="139720" y="208864"/>
                </a:lnTo>
                <a:lnTo>
                  <a:pt x="135338" y="210934"/>
                </a:lnTo>
                <a:lnTo>
                  <a:pt x="124594" y="212407"/>
                </a:lnTo>
                <a:lnTo>
                  <a:pt x="150178" y="212407"/>
                </a:lnTo>
                <a:lnTo>
                  <a:pt x="154858" y="207721"/>
                </a:lnTo>
                <a:lnTo>
                  <a:pt x="157969" y="201688"/>
                </a:lnTo>
                <a:lnTo>
                  <a:pt x="160319" y="187617"/>
                </a:lnTo>
                <a:lnTo>
                  <a:pt x="159189" y="180060"/>
                </a:lnTo>
                <a:lnTo>
                  <a:pt x="136075" y="145262"/>
                </a:lnTo>
                <a:lnTo>
                  <a:pt x="122043" y="133016"/>
                </a:lnTo>
                <a:lnTo>
                  <a:pt x="119897" y="131597"/>
                </a:lnTo>
                <a:close/>
              </a:path>
              <a:path w="294004" h="296545">
                <a:moveTo>
                  <a:pt x="151848" y="82550"/>
                </a:moveTo>
                <a:lnTo>
                  <a:pt x="136481" y="82550"/>
                </a:lnTo>
                <a:lnTo>
                  <a:pt x="206306" y="152374"/>
                </a:lnTo>
                <a:lnTo>
                  <a:pt x="213989" y="144691"/>
                </a:lnTo>
                <a:lnTo>
                  <a:pt x="151848" y="82550"/>
                </a:lnTo>
                <a:close/>
              </a:path>
              <a:path w="294004" h="296545">
                <a:moveTo>
                  <a:pt x="237810" y="10820"/>
                </a:moveTo>
                <a:lnTo>
                  <a:pt x="219514" y="10820"/>
                </a:lnTo>
                <a:lnTo>
                  <a:pt x="224873" y="12941"/>
                </a:lnTo>
                <a:lnTo>
                  <a:pt x="232671" y="20739"/>
                </a:lnTo>
                <a:lnTo>
                  <a:pt x="241320" y="117360"/>
                </a:lnTo>
                <a:lnTo>
                  <a:pt x="265640" y="93040"/>
                </a:lnTo>
                <a:lnTo>
                  <a:pt x="250705" y="93040"/>
                </a:lnTo>
                <a:lnTo>
                  <a:pt x="249232" y="52997"/>
                </a:lnTo>
                <a:lnTo>
                  <a:pt x="248729" y="44157"/>
                </a:lnTo>
                <a:lnTo>
                  <a:pt x="241040" y="14046"/>
                </a:lnTo>
                <a:lnTo>
                  <a:pt x="237810" y="10820"/>
                </a:lnTo>
                <a:close/>
              </a:path>
              <a:path w="294004" h="296545">
                <a:moveTo>
                  <a:pt x="136595" y="67297"/>
                </a:moveTo>
                <a:lnTo>
                  <a:pt x="121381" y="82499"/>
                </a:lnTo>
                <a:lnTo>
                  <a:pt x="124327" y="94703"/>
                </a:lnTo>
                <a:lnTo>
                  <a:pt x="136481" y="82550"/>
                </a:lnTo>
                <a:lnTo>
                  <a:pt x="151848" y="82550"/>
                </a:lnTo>
                <a:lnTo>
                  <a:pt x="136595" y="67297"/>
                </a:lnTo>
                <a:close/>
              </a:path>
              <a:path w="294004" h="296545">
                <a:moveTo>
                  <a:pt x="286417" y="57327"/>
                </a:moveTo>
                <a:lnTo>
                  <a:pt x="250705" y="93040"/>
                </a:lnTo>
                <a:lnTo>
                  <a:pt x="265640" y="93040"/>
                </a:lnTo>
                <a:lnTo>
                  <a:pt x="293885" y="64795"/>
                </a:lnTo>
                <a:lnTo>
                  <a:pt x="286417" y="57327"/>
                </a:lnTo>
                <a:close/>
              </a:path>
              <a:path w="294004" h="296545">
                <a:moveTo>
                  <a:pt x="213773" y="0"/>
                </a:moveTo>
                <a:lnTo>
                  <a:pt x="181507" y="22155"/>
                </a:lnTo>
                <a:lnTo>
                  <a:pt x="178892" y="36572"/>
                </a:lnTo>
                <a:lnTo>
                  <a:pt x="179526" y="43032"/>
                </a:lnTo>
                <a:lnTo>
                  <a:pt x="181615" y="49831"/>
                </a:lnTo>
                <a:lnTo>
                  <a:pt x="185093" y="56263"/>
                </a:lnTo>
                <a:lnTo>
                  <a:pt x="189961" y="62331"/>
                </a:lnTo>
                <a:lnTo>
                  <a:pt x="197390" y="54902"/>
                </a:lnTo>
                <a:lnTo>
                  <a:pt x="191878" y="48488"/>
                </a:lnTo>
                <a:lnTo>
                  <a:pt x="189110" y="41986"/>
                </a:lnTo>
                <a:lnTo>
                  <a:pt x="219514" y="10820"/>
                </a:lnTo>
                <a:lnTo>
                  <a:pt x="237810" y="10820"/>
                </a:lnTo>
                <a:lnTo>
                  <a:pt x="230398" y="3416"/>
                </a:lnTo>
                <a:lnTo>
                  <a:pt x="222778" y="203"/>
                </a:lnTo>
                <a:lnTo>
                  <a:pt x="213773" y="0"/>
                </a:lnTo>
                <a:close/>
              </a:path>
            </a:pathLst>
          </a:custGeom>
          <a:solidFill>
            <a:srgbClr val="000000"/>
          </a:solidFill>
        </p:spPr>
        <p:txBody>
          <a:bodyPr wrap="square" lIns="0" tIns="0" rIns="0" bIns="0" rtlCol="0"/>
          <a:lstStyle/>
          <a:p>
            <a:endParaRPr/>
          </a:p>
        </p:txBody>
      </p:sp>
      <p:sp>
        <p:nvSpPr>
          <p:cNvPr id="69" name="object 69"/>
          <p:cNvSpPr/>
          <p:nvPr/>
        </p:nvSpPr>
        <p:spPr>
          <a:xfrm>
            <a:off x="8441387" y="5547803"/>
            <a:ext cx="281940" cy="294640"/>
          </a:xfrm>
          <a:custGeom>
            <a:avLst/>
            <a:gdLst/>
            <a:ahLst/>
            <a:cxnLst/>
            <a:rect l="l" t="t" r="r" b="b"/>
            <a:pathLst>
              <a:path w="281940" h="294639">
                <a:moveTo>
                  <a:pt x="58909" y="187909"/>
                </a:moveTo>
                <a:lnTo>
                  <a:pt x="40621" y="187909"/>
                </a:lnTo>
                <a:lnTo>
                  <a:pt x="45994" y="190042"/>
                </a:lnTo>
                <a:lnTo>
                  <a:pt x="53791" y="197840"/>
                </a:lnTo>
                <a:lnTo>
                  <a:pt x="62440" y="294462"/>
                </a:lnTo>
                <a:lnTo>
                  <a:pt x="86773" y="270129"/>
                </a:lnTo>
                <a:lnTo>
                  <a:pt x="71825" y="270129"/>
                </a:lnTo>
                <a:lnTo>
                  <a:pt x="70339" y="230085"/>
                </a:lnTo>
                <a:lnTo>
                  <a:pt x="69842" y="221251"/>
                </a:lnTo>
                <a:lnTo>
                  <a:pt x="62148" y="191147"/>
                </a:lnTo>
                <a:lnTo>
                  <a:pt x="58909" y="187909"/>
                </a:lnTo>
                <a:close/>
              </a:path>
              <a:path w="281940" h="294639">
                <a:moveTo>
                  <a:pt x="107525" y="234429"/>
                </a:moveTo>
                <a:lnTo>
                  <a:pt x="71825" y="270129"/>
                </a:lnTo>
                <a:lnTo>
                  <a:pt x="86773" y="270129"/>
                </a:lnTo>
                <a:lnTo>
                  <a:pt x="115005" y="241896"/>
                </a:lnTo>
                <a:lnTo>
                  <a:pt x="107525" y="234429"/>
                </a:lnTo>
                <a:close/>
              </a:path>
              <a:path w="281940" h="294639">
                <a:moveTo>
                  <a:pt x="34894" y="177101"/>
                </a:moveTo>
                <a:lnTo>
                  <a:pt x="2626" y="199251"/>
                </a:lnTo>
                <a:lnTo>
                  <a:pt x="0" y="213667"/>
                </a:lnTo>
                <a:lnTo>
                  <a:pt x="634" y="220128"/>
                </a:lnTo>
                <a:lnTo>
                  <a:pt x="2725" y="226926"/>
                </a:lnTo>
                <a:lnTo>
                  <a:pt x="6206" y="233358"/>
                </a:lnTo>
                <a:lnTo>
                  <a:pt x="11081" y="239420"/>
                </a:lnTo>
                <a:lnTo>
                  <a:pt x="18498" y="232003"/>
                </a:lnTo>
                <a:lnTo>
                  <a:pt x="12986" y="225590"/>
                </a:lnTo>
                <a:lnTo>
                  <a:pt x="10230" y="219087"/>
                </a:lnTo>
                <a:lnTo>
                  <a:pt x="40621" y="187909"/>
                </a:lnTo>
                <a:lnTo>
                  <a:pt x="58909" y="187909"/>
                </a:lnTo>
                <a:lnTo>
                  <a:pt x="51518" y="180517"/>
                </a:lnTo>
                <a:lnTo>
                  <a:pt x="43898" y="177292"/>
                </a:lnTo>
                <a:lnTo>
                  <a:pt x="34894" y="177101"/>
                </a:lnTo>
                <a:close/>
              </a:path>
              <a:path w="281940" h="294639">
                <a:moveTo>
                  <a:pt x="93492" y="119176"/>
                </a:moveTo>
                <a:lnTo>
                  <a:pt x="60573" y="140500"/>
                </a:lnTo>
                <a:lnTo>
                  <a:pt x="58338" y="154241"/>
                </a:lnTo>
                <a:lnTo>
                  <a:pt x="59468" y="161569"/>
                </a:lnTo>
                <a:lnTo>
                  <a:pt x="83256" y="196316"/>
                </a:lnTo>
                <a:lnTo>
                  <a:pt x="118091" y="220014"/>
                </a:lnTo>
                <a:lnTo>
                  <a:pt x="125419" y="221157"/>
                </a:lnTo>
                <a:lnTo>
                  <a:pt x="139034" y="218909"/>
                </a:lnTo>
                <a:lnTo>
                  <a:pt x="144914" y="215887"/>
                </a:lnTo>
                <a:lnTo>
                  <a:pt x="150178" y="210616"/>
                </a:lnTo>
                <a:lnTo>
                  <a:pt x="124594" y="210616"/>
                </a:lnTo>
                <a:lnTo>
                  <a:pt x="118892" y="209524"/>
                </a:lnTo>
                <a:lnTo>
                  <a:pt x="84653" y="182801"/>
                </a:lnTo>
                <a:lnTo>
                  <a:pt x="69184" y="155143"/>
                </a:lnTo>
                <a:lnTo>
                  <a:pt x="70619" y="144500"/>
                </a:lnTo>
                <a:lnTo>
                  <a:pt x="72702" y="140131"/>
                </a:lnTo>
                <a:lnTo>
                  <a:pt x="79509" y="133324"/>
                </a:lnTo>
                <a:lnTo>
                  <a:pt x="83852" y="131267"/>
                </a:lnTo>
                <a:lnTo>
                  <a:pt x="94520" y="129806"/>
                </a:lnTo>
                <a:lnTo>
                  <a:pt x="119897" y="129806"/>
                </a:lnTo>
                <a:lnTo>
                  <a:pt x="115474" y="126880"/>
                </a:lnTo>
                <a:lnTo>
                  <a:pt x="109201" y="123723"/>
                </a:lnTo>
                <a:lnTo>
                  <a:pt x="101048" y="120294"/>
                </a:lnTo>
                <a:lnTo>
                  <a:pt x="93492" y="119176"/>
                </a:lnTo>
                <a:close/>
              </a:path>
              <a:path w="281940" h="294639">
                <a:moveTo>
                  <a:pt x="119897" y="129806"/>
                </a:moveTo>
                <a:lnTo>
                  <a:pt x="94520" y="129806"/>
                </a:lnTo>
                <a:lnTo>
                  <a:pt x="100527" y="131064"/>
                </a:lnTo>
                <a:lnTo>
                  <a:pt x="107220" y="134302"/>
                </a:lnTo>
                <a:lnTo>
                  <a:pt x="139013" y="162393"/>
                </a:lnTo>
                <a:lnTo>
                  <a:pt x="150070" y="185407"/>
                </a:lnTo>
                <a:lnTo>
                  <a:pt x="148635" y="195897"/>
                </a:lnTo>
                <a:lnTo>
                  <a:pt x="146552" y="200240"/>
                </a:lnTo>
                <a:lnTo>
                  <a:pt x="139720" y="207073"/>
                </a:lnTo>
                <a:lnTo>
                  <a:pt x="135338" y="209143"/>
                </a:lnTo>
                <a:lnTo>
                  <a:pt x="124594" y="210616"/>
                </a:lnTo>
                <a:lnTo>
                  <a:pt x="150178" y="210616"/>
                </a:lnTo>
                <a:lnTo>
                  <a:pt x="154858" y="205930"/>
                </a:lnTo>
                <a:lnTo>
                  <a:pt x="157969" y="199898"/>
                </a:lnTo>
                <a:lnTo>
                  <a:pt x="160319" y="185826"/>
                </a:lnTo>
                <a:lnTo>
                  <a:pt x="159189" y="178269"/>
                </a:lnTo>
                <a:lnTo>
                  <a:pt x="136075" y="143471"/>
                </a:lnTo>
                <a:lnTo>
                  <a:pt x="122043" y="131225"/>
                </a:lnTo>
                <a:lnTo>
                  <a:pt x="119897" y="129806"/>
                </a:lnTo>
                <a:close/>
              </a:path>
              <a:path w="281940" h="294639">
                <a:moveTo>
                  <a:pt x="151848" y="80759"/>
                </a:moveTo>
                <a:lnTo>
                  <a:pt x="136481" y="80759"/>
                </a:lnTo>
                <a:lnTo>
                  <a:pt x="206306" y="150583"/>
                </a:lnTo>
                <a:lnTo>
                  <a:pt x="213989" y="142900"/>
                </a:lnTo>
                <a:lnTo>
                  <a:pt x="151848" y="80759"/>
                </a:lnTo>
                <a:close/>
              </a:path>
              <a:path w="281940" h="294639">
                <a:moveTo>
                  <a:pt x="228747" y="86690"/>
                </a:moveTo>
                <a:lnTo>
                  <a:pt x="221165" y="94259"/>
                </a:lnTo>
                <a:lnTo>
                  <a:pt x="227750" y="98196"/>
                </a:lnTo>
                <a:lnTo>
                  <a:pt x="234187" y="100860"/>
                </a:lnTo>
                <a:lnTo>
                  <a:pt x="240551" y="102281"/>
                </a:lnTo>
                <a:lnTo>
                  <a:pt x="246819" y="102450"/>
                </a:lnTo>
                <a:lnTo>
                  <a:pt x="255112" y="101828"/>
                </a:lnTo>
                <a:lnTo>
                  <a:pt x="262602" y="98186"/>
                </a:lnTo>
                <a:lnTo>
                  <a:pt x="268701" y="92087"/>
                </a:lnTo>
                <a:lnTo>
                  <a:pt x="240634" y="92087"/>
                </a:lnTo>
                <a:lnTo>
                  <a:pt x="235097" y="90373"/>
                </a:lnTo>
                <a:lnTo>
                  <a:pt x="228747" y="86690"/>
                </a:lnTo>
                <a:close/>
              </a:path>
              <a:path w="281940" h="294639">
                <a:moveTo>
                  <a:pt x="136595" y="65506"/>
                </a:moveTo>
                <a:lnTo>
                  <a:pt x="121381" y="80708"/>
                </a:lnTo>
                <a:lnTo>
                  <a:pt x="124327" y="92913"/>
                </a:lnTo>
                <a:lnTo>
                  <a:pt x="136481" y="80759"/>
                </a:lnTo>
                <a:lnTo>
                  <a:pt x="151848" y="80759"/>
                </a:lnTo>
                <a:lnTo>
                  <a:pt x="136595" y="65506"/>
                </a:lnTo>
                <a:close/>
              </a:path>
              <a:path w="281940" h="294639">
                <a:moveTo>
                  <a:pt x="271986" y="41529"/>
                </a:moveTo>
                <a:lnTo>
                  <a:pt x="248228" y="41529"/>
                </a:lnTo>
                <a:lnTo>
                  <a:pt x="256890" y="43395"/>
                </a:lnTo>
                <a:lnTo>
                  <a:pt x="260560" y="45364"/>
                </a:lnTo>
                <a:lnTo>
                  <a:pt x="268104" y="52908"/>
                </a:lnTo>
                <a:lnTo>
                  <a:pt x="270352" y="58559"/>
                </a:lnTo>
                <a:lnTo>
                  <a:pt x="270276" y="72097"/>
                </a:lnTo>
                <a:lnTo>
                  <a:pt x="267456" y="78282"/>
                </a:lnTo>
                <a:lnTo>
                  <a:pt x="256902" y="88849"/>
                </a:lnTo>
                <a:lnTo>
                  <a:pt x="251403" y="91490"/>
                </a:lnTo>
                <a:lnTo>
                  <a:pt x="240634" y="92087"/>
                </a:lnTo>
                <a:lnTo>
                  <a:pt x="268701" y="92087"/>
                </a:lnTo>
                <a:lnTo>
                  <a:pt x="274213" y="86575"/>
                </a:lnTo>
                <a:lnTo>
                  <a:pt x="277591" y="81026"/>
                </a:lnTo>
                <a:lnTo>
                  <a:pt x="281236" y="68668"/>
                </a:lnTo>
                <a:lnTo>
                  <a:pt x="281325" y="62433"/>
                </a:lnTo>
                <a:lnTo>
                  <a:pt x="277984" y="49847"/>
                </a:lnTo>
                <a:lnTo>
                  <a:pt x="274962" y="44500"/>
                </a:lnTo>
                <a:lnTo>
                  <a:pt x="271986" y="41529"/>
                </a:lnTo>
                <a:close/>
              </a:path>
              <a:path w="281940" h="294639">
                <a:moveTo>
                  <a:pt x="232414" y="11188"/>
                </a:moveTo>
                <a:lnTo>
                  <a:pt x="214332" y="11188"/>
                </a:lnTo>
                <a:lnTo>
                  <a:pt x="218587" y="12763"/>
                </a:lnTo>
                <a:lnTo>
                  <a:pt x="224238" y="18402"/>
                </a:lnTo>
                <a:lnTo>
                  <a:pt x="225686" y="21170"/>
                </a:lnTo>
                <a:lnTo>
                  <a:pt x="226918" y="27660"/>
                </a:lnTo>
                <a:lnTo>
                  <a:pt x="226384" y="31356"/>
                </a:lnTo>
                <a:lnTo>
                  <a:pt x="223057" y="39674"/>
                </a:lnTo>
                <a:lnTo>
                  <a:pt x="220453" y="43522"/>
                </a:lnTo>
                <a:lnTo>
                  <a:pt x="216910" y="47066"/>
                </a:lnTo>
                <a:lnTo>
                  <a:pt x="224009" y="54165"/>
                </a:lnTo>
                <a:lnTo>
                  <a:pt x="230321" y="48488"/>
                </a:lnTo>
                <a:lnTo>
                  <a:pt x="235579" y="44881"/>
                </a:lnTo>
                <a:lnTo>
                  <a:pt x="243961" y="41833"/>
                </a:lnTo>
                <a:lnTo>
                  <a:pt x="248228" y="41529"/>
                </a:lnTo>
                <a:lnTo>
                  <a:pt x="271986" y="41529"/>
                </a:lnTo>
                <a:lnTo>
                  <a:pt x="265488" y="35039"/>
                </a:lnTo>
                <a:lnTo>
                  <a:pt x="263060" y="33909"/>
                </a:lnTo>
                <a:lnTo>
                  <a:pt x="235960" y="33909"/>
                </a:lnTo>
                <a:lnTo>
                  <a:pt x="237127" y="26382"/>
                </a:lnTo>
                <a:lnTo>
                  <a:pt x="236533" y="19575"/>
                </a:lnTo>
                <a:lnTo>
                  <a:pt x="234180" y="13490"/>
                </a:lnTo>
                <a:lnTo>
                  <a:pt x="232414" y="11188"/>
                </a:lnTo>
                <a:close/>
              </a:path>
              <a:path w="281940" h="294639">
                <a:moveTo>
                  <a:pt x="212376" y="0"/>
                </a:moveTo>
                <a:lnTo>
                  <a:pt x="179178" y="22453"/>
                </a:lnTo>
                <a:lnTo>
                  <a:pt x="177921" y="37477"/>
                </a:lnTo>
                <a:lnTo>
                  <a:pt x="180067" y="45135"/>
                </a:lnTo>
                <a:lnTo>
                  <a:pt x="185020" y="52959"/>
                </a:lnTo>
                <a:lnTo>
                  <a:pt x="192844" y="45135"/>
                </a:lnTo>
                <a:lnTo>
                  <a:pt x="192821" y="44881"/>
                </a:lnTo>
                <a:lnTo>
                  <a:pt x="190100" y="38887"/>
                </a:lnTo>
                <a:lnTo>
                  <a:pt x="188970" y="33655"/>
                </a:lnTo>
                <a:lnTo>
                  <a:pt x="214332" y="11188"/>
                </a:lnTo>
                <a:lnTo>
                  <a:pt x="232414" y="11188"/>
                </a:lnTo>
                <a:lnTo>
                  <a:pt x="230067" y="8128"/>
                </a:lnTo>
                <a:lnTo>
                  <a:pt x="226664" y="4724"/>
                </a:lnTo>
                <a:lnTo>
                  <a:pt x="222435" y="2413"/>
                </a:lnTo>
                <a:lnTo>
                  <a:pt x="212376" y="0"/>
                </a:lnTo>
                <a:close/>
              </a:path>
              <a:path w="281940" h="294639">
                <a:moveTo>
                  <a:pt x="246438" y="30861"/>
                </a:moveTo>
                <a:lnTo>
                  <a:pt x="241180" y="31699"/>
                </a:lnTo>
                <a:lnTo>
                  <a:pt x="235960" y="33909"/>
                </a:lnTo>
                <a:lnTo>
                  <a:pt x="263060" y="33909"/>
                </a:lnTo>
                <a:lnTo>
                  <a:pt x="259214" y="32118"/>
                </a:lnTo>
                <a:lnTo>
                  <a:pt x="246438" y="30861"/>
                </a:lnTo>
                <a:close/>
              </a:path>
            </a:pathLst>
          </a:custGeom>
          <a:solidFill>
            <a:srgbClr val="000000"/>
          </a:solidFill>
        </p:spPr>
        <p:txBody>
          <a:bodyPr wrap="square" lIns="0" tIns="0" rIns="0" bIns="0" rtlCol="0"/>
          <a:lstStyle/>
          <a:p>
            <a:endParaRPr/>
          </a:p>
        </p:txBody>
      </p:sp>
      <p:sp>
        <p:nvSpPr>
          <p:cNvPr id="70" name="object 70"/>
          <p:cNvSpPr/>
          <p:nvPr/>
        </p:nvSpPr>
        <p:spPr>
          <a:xfrm>
            <a:off x="8775220" y="5539777"/>
            <a:ext cx="285750" cy="302895"/>
          </a:xfrm>
          <a:custGeom>
            <a:avLst/>
            <a:gdLst/>
            <a:ahLst/>
            <a:cxnLst/>
            <a:rect l="l" t="t" r="r" b="b"/>
            <a:pathLst>
              <a:path w="285750" h="302895">
                <a:moveTo>
                  <a:pt x="58909" y="195935"/>
                </a:moveTo>
                <a:lnTo>
                  <a:pt x="40621" y="195935"/>
                </a:lnTo>
                <a:lnTo>
                  <a:pt x="45994" y="198069"/>
                </a:lnTo>
                <a:lnTo>
                  <a:pt x="53791" y="205867"/>
                </a:lnTo>
                <a:lnTo>
                  <a:pt x="62440" y="302488"/>
                </a:lnTo>
                <a:lnTo>
                  <a:pt x="86773" y="278155"/>
                </a:lnTo>
                <a:lnTo>
                  <a:pt x="71825" y="278155"/>
                </a:lnTo>
                <a:lnTo>
                  <a:pt x="70339" y="238112"/>
                </a:lnTo>
                <a:lnTo>
                  <a:pt x="69842" y="229278"/>
                </a:lnTo>
                <a:lnTo>
                  <a:pt x="62148" y="199174"/>
                </a:lnTo>
                <a:lnTo>
                  <a:pt x="58909" y="195935"/>
                </a:lnTo>
                <a:close/>
              </a:path>
              <a:path w="285750" h="302895">
                <a:moveTo>
                  <a:pt x="107525" y="242455"/>
                </a:moveTo>
                <a:lnTo>
                  <a:pt x="71825" y="278155"/>
                </a:lnTo>
                <a:lnTo>
                  <a:pt x="86773" y="278155"/>
                </a:lnTo>
                <a:lnTo>
                  <a:pt x="115005" y="249923"/>
                </a:lnTo>
                <a:lnTo>
                  <a:pt x="107525" y="242455"/>
                </a:lnTo>
                <a:close/>
              </a:path>
              <a:path w="285750" h="302895">
                <a:moveTo>
                  <a:pt x="34894" y="185127"/>
                </a:moveTo>
                <a:lnTo>
                  <a:pt x="2626" y="207278"/>
                </a:lnTo>
                <a:lnTo>
                  <a:pt x="0" y="221694"/>
                </a:lnTo>
                <a:lnTo>
                  <a:pt x="634" y="228155"/>
                </a:lnTo>
                <a:lnTo>
                  <a:pt x="2725" y="234953"/>
                </a:lnTo>
                <a:lnTo>
                  <a:pt x="6206" y="241384"/>
                </a:lnTo>
                <a:lnTo>
                  <a:pt x="11081" y="247446"/>
                </a:lnTo>
                <a:lnTo>
                  <a:pt x="18498" y="240030"/>
                </a:lnTo>
                <a:lnTo>
                  <a:pt x="12986" y="233616"/>
                </a:lnTo>
                <a:lnTo>
                  <a:pt x="10230" y="227114"/>
                </a:lnTo>
                <a:lnTo>
                  <a:pt x="40621" y="195935"/>
                </a:lnTo>
                <a:lnTo>
                  <a:pt x="58909" y="195935"/>
                </a:lnTo>
                <a:lnTo>
                  <a:pt x="51518" y="188544"/>
                </a:lnTo>
                <a:lnTo>
                  <a:pt x="43898" y="185318"/>
                </a:lnTo>
                <a:lnTo>
                  <a:pt x="34894" y="185127"/>
                </a:lnTo>
                <a:close/>
              </a:path>
              <a:path w="285750" h="302895">
                <a:moveTo>
                  <a:pt x="93492" y="127203"/>
                </a:moveTo>
                <a:lnTo>
                  <a:pt x="60573" y="148526"/>
                </a:lnTo>
                <a:lnTo>
                  <a:pt x="58338" y="162267"/>
                </a:lnTo>
                <a:lnTo>
                  <a:pt x="59468" y="169595"/>
                </a:lnTo>
                <a:lnTo>
                  <a:pt x="83256" y="204343"/>
                </a:lnTo>
                <a:lnTo>
                  <a:pt x="118091" y="228041"/>
                </a:lnTo>
                <a:lnTo>
                  <a:pt x="125419" y="229184"/>
                </a:lnTo>
                <a:lnTo>
                  <a:pt x="139034" y="226936"/>
                </a:lnTo>
                <a:lnTo>
                  <a:pt x="144914" y="223913"/>
                </a:lnTo>
                <a:lnTo>
                  <a:pt x="150178" y="218643"/>
                </a:lnTo>
                <a:lnTo>
                  <a:pt x="124594" y="218643"/>
                </a:lnTo>
                <a:lnTo>
                  <a:pt x="118892" y="217551"/>
                </a:lnTo>
                <a:lnTo>
                  <a:pt x="84653" y="190827"/>
                </a:lnTo>
                <a:lnTo>
                  <a:pt x="69184" y="163169"/>
                </a:lnTo>
                <a:lnTo>
                  <a:pt x="70619" y="152527"/>
                </a:lnTo>
                <a:lnTo>
                  <a:pt x="72702" y="148158"/>
                </a:lnTo>
                <a:lnTo>
                  <a:pt x="79509" y="141351"/>
                </a:lnTo>
                <a:lnTo>
                  <a:pt x="83852" y="139293"/>
                </a:lnTo>
                <a:lnTo>
                  <a:pt x="94520" y="137833"/>
                </a:lnTo>
                <a:lnTo>
                  <a:pt x="119897" y="137833"/>
                </a:lnTo>
                <a:lnTo>
                  <a:pt x="115474" y="134906"/>
                </a:lnTo>
                <a:lnTo>
                  <a:pt x="109201" y="131749"/>
                </a:lnTo>
                <a:lnTo>
                  <a:pt x="101048" y="128320"/>
                </a:lnTo>
                <a:lnTo>
                  <a:pt x="93492" y="127203"/>
                </a:lnTo>
                <a:close/>
              </a:path>
              <a:path w="285750" h="302895">
                <a:moveTo>
                  <a:pt x="119897" y="137833"/>
                </a:moveTo>
                <a:lnTo>
                  <a:pt x="94520" y="137833"/>
                </a:lnTo>
                <a:lnTo>
                  <a:pt x="100527" y="139090"/>
                </a:lnTo>
                <a:lnTo>
                  <a:pt x="107220" y="142328"/>
                </a:lnTo>
                <a:lnTo>
                  <a:pt x="139013" y="170419"/>
                </a:lnTo>
                <a:lnTo>
                  <a:pt x="150070" y="193433"/>
                </a:lnTo>
                <a:lnTo>
                  <a:pt x="148635" y="203923"/>
                </a:lnTo>
                <a:lnTo>
                  <a:pt x="146552" y="208267"/>
                </a:lnTo>
                <a:lnTo>
                  <a:pt x="139720" y="215099"/>
                </a:lnTo>
                <a:lnTo>
                  <a:pt x="135338" y="217170"/>
                </a:lnTo>
                <a:lnTo>
                  <a:pt x="124594" y="218643"/>
                </a:lnTo>
                <a:lnTo>
                  <a:pt x="150178" y="218643"/>
                </a:lnTo>
                <a:lnTo>
                  <a:pt x="154858" y="213956"/>
                </a:lnTo>
                <a:lnTo>
                  <a:pt x="157969" y="207924"/>
                </a:lnTo>
                <a:lnTo>
                  <a:pt x="160319" y="193852"/>
                </a:lnTo>
                <a:lnTo>
                  <a:pt x="159189" y="186296"/>
                </a:lnTo>
                <a:lnTo>
                  <a:pt x="136075" y="151498"/>
                </a:lnTo>
                <a:lnTo>
                  <a:pt x="122043" y="139252"/>
                </a:lnTo>
                <a:lnTo>
                  <a:pt x="119897" y="137833"/>
                </a:lnTo>
                <a:close/>
              </a:path>
              <a:path w="285750" h="302895">
                <a:moveTo>
                  <a:pt x="151848" y="88785"/>
                </a:moveTo>
                <a:lnTo>
                  <a:pt x="136481" y="88785"/>
                </a:lnTo>
                <a:lnTo>
                  <a:pt x="206306" y="158610"/>
                </a:lnTo>
                <a:lnTo>
                  <a:pt x="213989" y="150926"/>
                </a:lnTo>
                <a:lnTo>
                  <a:pt x="151848" y="88785"/>
                </a:lnTo>
                <a:close/>
              </a:path>
              <a:path w="285750" h="302895">
                <a:moveTo>
                  <a:pt x="206229" y="0"/>
                </a:moveTo>
                <a:lnTo>
                  <a:pt x="204655" y="1562"/>
                </a:lnTo>
                <a:lnTo>
                  <a:pt x="222854" y="106083"/>
                </a:lnTo>
                <a:lnTo>
                  <a:pt x="244329" y="84607"/>
                </a:lnTo>
                <a:lnTo>
                  <a:pt x="229597" y="84607"/>
                </a:lnTo>
                <a:lnTo>
                  <a:pt x="220022" y="29159"/>
                </a:lnTo>
                <a:lnTo>
                  <a:pt x="235389" y="29159"/>
                </a:lnTo>
                <a:lnTo>
                  <a:pt x="206229" y="0"/>
                </a:lnTo>
                <a:close/>
              </a:path>
              <a:path w="285750" h="302895">
                <a:moveTo>
                  <a:pt x="136595" y="73533"/>
                </a:moveTo>
                <a:lnTo>
                  <a:pt x="121381" y="88734"/>
                </a:lnTo>
                <a:lnTo>
                  <a:pt x="124327" y="100939"/>
                </a:lnTo>
                <a:lnTo>
                  <a:pt x="136481" y="88785"/>
                </a:lnTo>
                <a:lnTo>
                  <a:pt x="151848" y="88785"/>
                </a:lnTo>
                <a:lnTo>
                  <a:pt x="136595" y="73533"/>
                </a:lnTo>
                <a:close/>
              </a:path>
              <a:path w="285750" h="302895">
                <a:moveTo>
                  <a:pt x="275267" y="69037"/>
                </a:moveTo>
                <a:lnTo>
                  <a:pt x="259900" y="69037"/>
                </a:lnTo>
                <a:lnTo>
                  <a:pt x="277896" y="87033"/>
                </a:lnTo>
                <a:lnTo>
                  <a:pt x="285579" y="79349"/>
                </a:lnTo>
                <a:lnTo>
                  <a:pt x="275267" y="69037"/>
                </a:lnTo>
                <a:close/>
              </a:path>
              <a:path w="285750" h="302895">
                <a:moveTo>
                  <a:pt x="235389" y="29159"/>
                </a:moveTo>
                <a:lnTo>
                  <a:pt x="220022" y="29159"/>
                </a:lnTo>
                <a:lnTo>
                  <a:pt x="252534" y="61671"/>
                </a:lnTo>
                <a:lnTo>
                  <a:pt x="229597" y="84607"/>
                </a:lnTo>
                <a:lnTo>
                  <a:pt x="244329" y="84607"/>
                </a:lnTo>
                <a:lnTo>
                  <a:pt x="259900" y="69037"/>
                </a:lnTo>
                <a:lnTo>
                  <a:pt x="275267" y="69037"/>
                </a:lnTo>
                <a:lnTo>
                  <a:pt x="267583" y="61353"/>
                </a:lnTo>
                <a:lnTo>
                  <a:pt x="274949" y="53987"/>
                </a:lnTo>
                <a:lnTo>
                  <a:pt x="260217" y="53987"/>
                </a:lnTo>
                <a:lnTo>
                  <a:pt x="235389" y="29159"/>
                </a:lnTo>
                <a:close/>
              </a:path>
              <a:path w="285750" h="302895">
                <a:moveTo>
                  <a:pt x="269577" y="44615"/>
                </a:moveTo>
                <a:lnTo>
                  <a:pt x="260217" y="53987"/>
                </a:lnTo>
                <a:lnTo>
                  <a:pt x="274949" y="53987"/>
                </a:lnTo>
                <a:lnTo>
                  <a:pt x="276943" y="51993"/>
                </a:lnTo>
                <a:lnTo>
                  <a:pt x="269577" y="44615"/>
                </a:lnTo>
                <a:close/>
              </a:path>
            </a:pathLst>
          </a:custGeom>
          <a:solidFill>
            <a:srgbClr val="000000"/>
          </a:solidFill>
        </p:spPr>
        <p:txBody>
          <a:bodyPr wrap="square" lIns="0" tIns="0" rIns="0" bIns="0" rtlCol="0"/>
          <a:lstStyle/>
          <a:p>
            <a:endParaRPr/>
          </a:p>
        </p:txBody>
      </p:sp>
      <p:sp>
        <p:nvSpPr>
          <p:cNvPr id="71" name="object 71"/>
          <p:cNvSpPr/>
          <p:nvPr/>
        </p:nvSpPr>
        <p:spPr>
          <a:xfrm>
            <a:off x="9109052" y="5536195"/>
            <a:ext cx="280670" cy="306070"/>
          </a:xfrm>
          <a:custGeom>
            <a:avLst/>
            <a:gdLst/>
            <a:ahLst/>
            <a:cxnLst/>
            <a:rect l="l" t="t" r="r" b="b"/>
            <a:pathLst>
              <a:path w="280670" h="306070">
                <a:moveTo>
                  <a:pt x="58909" y="199516"/>
                </a:moveTo>
                <a:lnTo>
                  <a:pt x="40621" y="199516"/>
                </a:lnTo>
                <a:lnTo>
                  <a:pt x="45994" y="201650"/>
                </a:lnTo>
                <a:lnTo>
                  <a:pt x="53791" y="209448"/>
                </a:lnTo>
                <a:lnTo>
                  <a:pt x="62440" y="306069"/>
                </a:lnTo>
                <a:lnTo>
                  <a:pt x="86773" y="281736"/>
                </a:lnTo>
                <a:lnTo>
                  <a:pt x="71825" y="281736"/>
                </a:lnTo>
                <a:lnTo>
                  <a:pt x="70339" y="241693"/>
                </a:lnTo>
                <a:lnTo>
                  <a:pt x="69842" y="232859"/>
                </a:lnTo>
                <a:lnTo>
                  <a:pt x="62148" y="202755"/>
                </a:lnTo>
                <a:lnTo>
                  <a:pt x="58909" y="199516"/>
                </a:lnTo>
                <a:close/>
              </a:path>
              <a:path w="280670" h="306070">
                <a:moveTo>
                  <a:pt x="107525" y="246037"/>
                </a:moveTo>
                <a:lnTo>
                  <a:pt x="71825" y="281736"/>
                </a:lnTo>
                <a:lnTo>
                  <a:pt x="86773" y="281736"/>
                </a:lnTo>
                <a:lnTo>
                  <a:pt x="115005" y="253504"/>
                </a:lnTo>
                <a:lnTo>
                  <a:pt x="107525" y="246037"/>
                </a:lnTo>
                <a:close/>
              </a:path>
              <a:path w="280670" h="306070">
                <a:moveTo>
                  <a:pt x="34894" y="188709"/>
                </a:moveTo>
                <a:lnTo>
                  <a:pt x="2626" y="210859"/>
                </a:lnTo>
                <a:lnTo>
                  <a:pt x="0" y="225275"/>
                </a:lnTo>
                <a:lnTo>
                  <a:pt x="634" y="231736"/>
                </a:lnTo>
                <a:lnTo>
                  <a:pt x="2725" y="238534"/>
                </a:lnTo>
                <a:lnTo>
                  <a:pt x="6206" y="244965"/>
                </a:lnTo>
                <a:lnTo>
                  <a:pt x="11081" y="251028"/>
                </a:lnTo>
                <a:lnTo>
                  <a:pt x="18498" y="243611"/>
                </a:lnTo>
                <a:lnTo>
                  <a:pt x="12986" y="237197"/>
                </a:lnTo>
                <a:lnTo>
                  <a:pt x="10230" y="230695"/>
                </a:lnTo>
                <a:lnTo>
                  <a:pt x="40621" y="199516"/>
                </a:lnTo>
                <a:lnTo>
                  <a:pt x="58909" y="199516"/>
                </a:lnTo>
                <a:lnTo>
                  <a:pt x="51518" y="192125"/>
                </a:lnTo>
                <a:lnTo>
                  <a:pt x="43898" y="188899"/>
                </a:lnTo>
                <a:lnTo>
                  <a:pt x="34894" y="188709"/>
                </a:lnTo>
                <a:close/>
              </a:path>
              <a:path w="280670" h="306070">
                <a:moveTo>
                  <a:pt x="93492" y="130784"/>
                </a:moveTo>
                <a:lnTo>
                  <a:pt x="60573" y="152107"/>
                </a:lnTo>
                <a:lnTo>
                  <a:pt x="58338" y="165849"/>
                </a:lnTo>
                <a:lnTo>
                  <a:pt x="59468" y="173177"/>
                </a:lnTo>
                <a:lnTo>
                  <a:pt x="83256" y="207924"/>
                </a:lnTo>
                <a:lnTo>
                  <a:pt x="118091" y="231622"/>
                </a:lnTo>
                <a:lnTo>
                  <a:pt x="125419" y="232765"/>
                </a:lnTo>
                <a:lnTo>
                  <a:pt x="139034" y="230517"/>
                </a:lnTo>
                <a:lnTo>
                  <a:pt x="144914" y="227495"/>
                </a:lnTo>
                <a:lnTo>
                  <a:pt x="150178" y="222224"/>
                </a:lnTo>
                <a:lnTo>
                  <a:pt x="124594" y="222224"/>
                </a:lnTo>
                <a:lnTo>
                  <a:pt x="118892" y="221132"/>
                </a:lnTo>
                <a:lnTo>
                  <a:pt x="84653" y="194409"/>
                </a:lnTo>
                <a:lnTo>
                  <a:pt x="69184" y="166750"/>
                </a:lnTo>
                <a:lnTo>
                  <a:pt x="70619" y="156108"/>
                </a:lnTo>
                <a:lnTo>
                  <a:pt x="72702" y="151739"/>
                </a:lnTo>
                <a:lnTo>
                  <a:pt x="79509" y="144932"/>
                </a:lnTo>
                <a:lnTo>
                  <a:pt x="83852" y="142874"/>
                </a:lnTo>
                <a:lnTo>
                  <a:pt x="94520" y="141414"/>
                </a:lnTo>
                <a:lnTo>
                  <a:pt x="119897" y="141414"/>
                </a:lnTo>
                <a:lnTo>
                  <a:pt x="115474" y="138488"/>
                </a:lnTo>
                <a:lnTo>
                  <a:pt x="109201" y="135331"/>
                </a:lnTo>
                <a:lnTo>
                  <a:pt x="101048" y="131902"/>
                </a:lnTo>
                <a:lnTo>
                  <a:pt x="93492" y="130784"/>
                </a:lnTo>
                <a:close/>
              </a:path>
              <a:path w="280670" h="306070">
                <a:moveTo>
                  <a:pt x="119897" y="141414"/>
                </a:moveTo>
                <a:lnTo>
                  <a:pt x="94520" y="141414"/>
                </a:lnTo>
                <a:lnTo>
                  <a:pt x="100527" y="142671"/>
                </a:lnTo>
                <a:lnTo>
                  <a:pt x="107220" y="145910"/>
                </a:lnTo>
                <a:lnTo>
                  <a:pt x="139013" y="174001"/>
                </a:lnTo>
                <a:lnTo>
                  <a:pt x="150070" y="197015"/>
                </a:lnTo>
                <a:lnTo>
                  <a:pt x="148635" y="207505"/>
                </a:lnTo>
                <a:lnTo>
                  <a:pt x="146552" y="211848"/>
                </a:lnTo>
                <a:lnTo>
                  <a:pt x="139720" y="218681"/>
                </a:lnTo>
                <a:lnTo>
                  <a:pt x="135338" y="220751"/>
                </a:lnTo>
                <a:lnTo>
                  <a:pt x="124594" y="222224"/>
                </a:lnTo>
                <a:lnTo>
                  <a:pt x="150178" y="222224"/>
                </a:lnTo>
                <a:lnTo>
                  <a:pt x="154858" y="217538"/>
                </a:lnTo>
                <a:lnTo>
                  <a:pt x="157969" y="211505"/>
                </a:lnTo>
                <a:lnTo>
                  <a:pt x="160319" y="197434"/>
                </a:lnTo>
                <a:lnTo>
                  <a:pt x="159189" y="189877"/>
                </a:lnTo>
                <a:lnTo>
                  <a:pt x="136075" y="155079"/>
                </a:lnTo>
                <a:lnTo>
                  <a:pt x="122043" y="142833"/>
                </a:lnTo>
                <a:lnTo>
                  <a:pt x="119897" y="141414"/>
                </a:lnTo>
                <a:close/>
              </a:path>
              <a:path w="280670" h="306070">
                <a:moveTo>
                  <a:pt x="151848" y="92367"/>
                </a:moveTo>
                <a:lnTo>
                  <a:pt x="136481" y="92367"/>
                </a:lnTo>
                <a:lnTo>
                  <a:pt x="206306" y="162191"/>
                </a:lnTo>
                <a:lnTo>
                  <a:pt x="213989" y="154508"/>
                </a:lnTo>
                <a:lnTo>
                  <a:pt x="151848" y="92367"/>
                </a:lnTo>
                <a:close/>
              </a:path>
              <a:path w="280670" h="306070">
                <a:moveTo>
                  <a:pt x="231693" y="99352"/>
                </a:moveTo>
                <a:lnTo>
                  <a:pt x="223743" y="107289"/>
                </a:lnTo>
                <a:lnTo>
                  <a:pt x="230690" y="112560"/>
                </a:lnTo>
                <a:lnTo>
                  <a:pt x="238246" y="114947"/>
                </a:lnTo>
                <a:lnTo>
                  <a:pt x="254553" y="114007"/>
                </a:lnTo>
                <a:lnTo>
                  <a:pt x="261767" y="110629"/>
                </a:lnTo>
                <a:lnTo>
                  <a:pt x="268371" y="104025"/>
                </a:lnTo>
                <a:lnTo>
                  <a:pt x="245257" y="104025"/>
                </a:lnTo>
                <a:lnTo>
                  <a:pt x="238703" y="103149"/>
                </a:lnTo>
                <a:lnTo>
                  <a:pt x="235274" y="101726"/>
                </a:lnTo>
                <a:lnTo>
                  <a:pt x="231693" y="99352"/>
                </a:lnTo>
                <a:close/>
              </a:path>
              <a:path w="280670" h="306070">
                <a:moveTo>
                  <a:pt x="136595" y="77114"/>
                </a:moveTo>
                <a:lnTo>
                  <a:pt x="121381" y="92316"/>
                </a:lnTo>
                <a:lnTo>
                  <a:pt x="124327" y="104520"/>
                </a:lnTo>
                <a:lnTo>
                  <a:pt x="136481" y="92367"/>
                </a:lnTo>
                <a:lnTo>
                  <a:pt x="151848" y="92367"/>
                </a:lnTo>
                <a:lnTo>
                  <a:pt x="136595" y="77114"/>
                </a:lnTo>
                <a:close/>
              </a:path>
              <a:path w="280670" h="306070">
                <a:moveTo>
                  <a:pt x="267709" y="50050"/>
                </a:moveTo>
                <a:lnTo>
                  <a:pt x="248559" y="50050"/>
                </a:lnTo>
                <a:lnTo>
                  <a:pt x="254439" y="52641"/>
                </a:lnTo>
                <a:lnTo>
                  <a:pt x="265437" y="63639"/>
                </a:lnTo>
                <a:lnTo>
                  <a:pt x="268434" y="70281"/>
                </a:lnTo>
                <a:lnTo>
                  <a:pt x="268840" y="85280"/>
                </a:lnTo>
                <a:lnTo>
                  <a:pt x="266402" y="91579"/>
                </a:lnTo>
                <a:lnTo>
                  <a:pt x="258719" y="99263"/>
                </a:lnTo>
                <a:lnTo>
                  <a:pt x="255671" y="101168"/>
                </a:lnTo>
                <a:lnTo>
                  <a:pt x="248647" y="103631"/>
                </a:lnTo>
                <a:lnTo>
                  <a:pt x="245257" y="104025"/>
                </a:lnTo>
                <a:lnTo>
                  <a:pt x="268371" y="104025"/>
                </a:lnTo>
                <a:lnTo>
                  <a:pt x="273311" y="99085"/>
                </a:lnTo>
                <a:lnTo>
                  <a:pt x="276816" y="93319"/>
                </a:lnTo>
                <a:lnTo>
                  <a:pt x="280334" y="80759"/>
                </a:lnTo>
                <a:lnTo>
                  <a:pt x="280258" y="74320"/>
                </a:lnTo>
                <a:lnTo>
                  <a:pt x="276473" y="61125"/>
                </a:lnTo>
                <a:lnTo>
                  <a:pt x="272981" y="55283"/>
                </a:lnTo>
                <a:lnTo>
                  <a:pt x="267709" y="50050"/>
                </a:lnTo>
                <a:close/>
              </a:path>
              <a:path w="280670" h="306070">
                <a:moveTo>
                  <a:pt x="213697" y="0"/>
                </a:moveTo>
                <a:lnTo>
                  <a:pt x="180182" y="33527"/>
                </a:lnTo>
                <a:lnTo>
                  <a:pt x="211487" y="79146"/>
                </a:lnTo>
                <a:lnTo>
                  <a:pt x="215208" y="69875"/>
                </a:lnTo>
                <a:lnTo>
                  <a:pt x="219349" y="62966"/>
                </a:lnTo>
                <a:lnTo>
                  <a:pt x="222460" y="59855"/>
                </a:lnTo>
                <a:lnTo>
                  <a:pt x="210789" y="59855"/>
                </a:lnTo>
                <a:lnTo>
                  <a:pt x="193555" y="34874"/>
                </a:lnTo>
                <a:lnTo>
                  <a:pt x="221063" y="7365"/>
                </a:lnTo>
                <a:lnTo>
                  <a:pt x="213697" y="0"/>
                </a:lnTo>
                <a:close/>
              </a:path>
              <a:path w="280670" h="306070">
                <a:moveTo>
                  <a:pt x="242907" y="38938"/>
                </a:moveTo>
                <a:lnTo>
                  <a:pt x="210789" y="59855"/>
                </a:lnTo>
                <a:lnTo>
                  <a:pt x="222460" y="59855"/>
                </a:lnTo>
                <a:lnTo>
                  <a:pt x="229407" y="52908"/>
                </a:lnTo>
                <a:lnTo>
                  <a:pt x="235439" y="50126"/>
                </a:lnTo>
                <a:lnTo>
                  <a:pt x="267709" y="50050"/>
                </a:lnTo>
                <a:lnTo>
                  <a:pt x="262184" y="45355"/>
                </a:lnTo>
                <a:lnTo>
                  <a:pt x="256121" y="41860"/>
                </a:lnTo>
                <a:lnTo>
                  <a:pt x="249696" y="39721"/>
                </a:lnTo>
                <a:lnTo>
                  <a:pt x="242907" y="38938"/>
                </a:lnTo>
                <a:close/>
              </a:path>
            </a:pathLst>
          </a:custGeom>
          <a:solidFill>
            <a:srgbClr val="000000"/>
          </a:solidFill>
        </p:spPr>
        <p:txBody>
          <a:bodyPr wrap="square" lIns="0" tIns="0" rIns="0" bIns="0" rtlCol="0"/>
          <a:lstStyle/>
          <a:p>
            <a:endParaRPr/>
          </a:p>
        </p:txBody>
      </p:sp>
      <p:sp>
        <p:nvSpPr>
          <p:cNvPr id="72" name="object 72"/>
          <p:cNvSpPr/>
          <p:nvPr/>
        </p:nvSpPr>
        <p:spPr>
          <a:xfrm>
            <a:off x="9442885" y="5545453"/>
            <a:ext cx="281940" cy="297180"/>
          </a:xfrm>
          <a:custGeom>
            <a:avLst/>
            <a:gdLst/>
            <a:ahLst/>
            <a:cxnLst/>
            <a:rect l="l" t="t" r="r" b="b"/>
            <a:pathLst>
              <a:path w="281940" h="297179">
                <a:moveTo>
                  <a:pt x="58909" y="190258"/>
                </a:moveTo>
                <a:lnTo>
                  <a:pt x="40621" y="190258"/>
                </a:lnTo>
                <a:lnTo>
                  <a:pt x="45994" y="192392"/>
                </a:lnTo>
                <a:lnTo>
                  <a:pt x="53791" y="200190"/>
                </a:lnTo>
                <a:lnTo>
                  <a:pt x="62440" y="296811"/>
                </a:lnTo>
                <a:lnTo>
                  <a:pt x="86773" y="272478"/>
                </a:lnTo>
                <a:lnTo>
                  <a:pt x="71825" y="272478"/>
                </a:lnTo>
                <a:lnTo>
                  <a:pt x="70339" y="232435"/>
                </a:lnTo>
                <a:lnTo>
                  <a:pt x="69842" y="223601"/>
                </a:lnTo>
                <a:lnTo>
                  <a:pt x="62148" y="193497"/>
                </a:lnTo>
                <a:lnTo>
                  <a:pt x="58909" y="190258"/>
                </a:lnTo>
                <a:close/>
              </a:path>
              <a:path w="281940" h="297179">
                <a:moveTo>
                  <a:pt x="107525" y="236778"/>
                </a:moveTo>
                <a:lnTo>
                  <a:pt x="71825" y="272478"/>
                </a:lnTo>
                <a:lnTo>
                  <a:pt x="86773" y="272478"/>
                </a:lnTo>
                <a:lnTo>
                  <a:pt x="115005" y="244246"/>
                </a:lnTo>
                <a:lnTo>
                  <a:pt x="107525" y="236778"/>
                </a:lnTo>
                <a:close/>
              </a:path>
              <a:path w="281940" h="297179">
                <a:moveTo>
                  <a:pt x="34894" y="179451"/>
                </a:moveTo>
                <a:lnTo>
                  <a:pt x="2626" y="201601"/>
                </a:lnTo>
                <a:lnTo>
                  <a:pt x="0" y="216017"/>
                </a:lnTo>
                <a:lnTo>
                  <a:pt x="634" y="222478"/>
                </a:lnTo>
                <a:lnTo>
                  <a:pt x="2725" y="229276"/>
                </a:lnTo>
                <a:lnTo>
                  <a:pt x="6206" y="235707"/>
                </a:lnTo>
                <a:lnTo>
                  <a:pt x="11081" y="241769"/>
                </a:lnTo>
                <a:lnTo>
                  <a:pt x="18498" y="234353"/>
                </a:lnTo>
                <a:lnTo>
                  <a:pt x="12986" y="227939"/>
                </a:lnTo>
                <a:lnTo>
                  <a:pt x="10230" y="221437"/>
                </a:lnTo>
                <a:lnTo>
                  <a:pt x="40621" y="190258"/>
                </a:lnTo>
                <a:lnTo>
                  <a:pt x="58909" y="190258"/>
                </a:lnTo>
                <a:lnTo>
                  <a:pt x="51518" y="182867"/>
                </a:lnTo>
                <a:lnTo>
                  <a:pt x="43898" y="179641"/>
                </a:lnTo>
                <a:lnTo>
                  <a:pt x="34894" y="179451"/>
                </a:lnTo>
                <a:close/>
              </a:path>
              <a:path w="281940" h="297179">
                <a:moveTo>
                  <a:pt x="93492" y="121526"/>
                </a:moveTo>
                <a:lnTo>
                  <a:pt x="60573" y="142849"/>
                </a:lnTo>
                <a:lnTo>
                  <a:pt x="58338" y="156591"/>
                </a:lnTo>
                <a:lnTo>
                  <a:pt x="59468" y="163918"/>
                </a:lnTo>
                <a:lnTo>
                  <a:pt x="83256" y="198666"/>
                </a:lnTo>
                <a:lnTo>
                  <a:pt x="118091" y="222364"/>
                </a:lnTo>
                <a:lnTo>
                  <a:pt x="125419" y="223507"/>
                </a:lnTo>
                <a:lnTo>
                  <a:pt x="139034" y="221259"/>
                </a:lnTo>
                <a:lnTo>
                  <a:pt x="144914" y="218236"/>
                </a:lnTo>
                <a:lnTo>
                  <a:pt x="150178" y="212966"/>
                </a:lnTo>
                <a:lnTo>
                  <a:pt x="124594" y="212966"/>
                </a:lnTo>
                <a:lnTo>
                  <a:pt x="118892" y="211874"/>
                </a:lnTo>
                <a:lnTo>
                  <a:pt x="84653" y="185150"/>
                </a:lnTo>
                <a:lnTo>
                  <a:pt x="69184" y="157492"/>
                </a:lnTo>
                <a:lnTo>
                  <a:pt x="70619" y="146850"/>
                </a:lnTo>
                <a:lnTo>
                  <a:pt x="72702" y="142481"/>
                </a:lnTo>
                <a:lnTo>
                  <a:pt x="79509" y="135674"/>
                </a:lnTo>
                <a:lnTo>
                  <a:pt x="83852" y="133616"/>
                </a:lnTo>
                <a:lnTo>
                  <a:pt x="94520" y="132156"/>
                </a:lnTo>
                <a:lnTo>
                  <a:pt x="119897" y="132156"/>
                </a:lnTo>
                <a:lnTo>
                  <a:pt x="115474" y="129230"/>
                </a:lnTo>
                <a:lnTo>
                  <a:pt x="109201" y="126072"/>
                </a:lnTo>
                <a:lnTo>
                  <a:pt x="101048" y="122643"/>
                </a:lnTo>
                <a:lnTo>
                  <a:pt x="93492" y="121526"/>
                </a:lnTo>
                <a:close/>
              </a:path>
              <a:path w="281940" h="297179">
                <a:moveTo>
                  <a:pt x="119897" y="132156"/>
                </a:moveTo>
                <a:lnTo>
                  <a:pt x="94520" y="132156"/>
                </a:lnTo>
                <a:lnTo>
                  <a:pt x="100527" y="133413"/>
                </a:lnTo>
                <a:lnTo>
                  <a:pt x="107220" y="136652"/>
                </a:lnTo>
                <a:lnTo>
                  <a:pt x="139013" y="164742"/>
                </a:lnTo>
                <a:lnTo>
                  <a:pt x="150070" y="187756"/>
                </a:lnTo>
                <a:lnTo>
                  <a:pt x="148635" y="198247"/>
                </a:lnTo>
                <a:lnTo>
                  <a:pt x="146552" y="202590"/>
                </a:lnTo>
                <a:lnTo>
                  <a:pt x="139720" y="209423"/>
                </a:lnTo>
                <a:lnTo>
                  <a:pt x="135338" y="211493"/>
                </a:lnTo>
                <a:lnTo>
                  <a:pt x="124594" y="212966"/>
                </a:lnTo>
                <a:lnTo>
                  <a:pt x="150178" y="212966"/>
                </a:lnTo>
                <a:lnTo>
                  <a:pt x="154858" y="208280"/>
                </a:lnTo>
                <a:lnTo>
                  <a:pt x="157969" y="202247"/>
                </a:lnTo>
                <a:lnTo>
                  <a:pt x="160319" y="188175"/>
                </a:lnTo>
                <a:lnTo>
                  <a:pt x="159189" y="180619"/>
                </a:lnTo>
                <a:lnTo>
                  <a:pt x="136075" y="145821"/>
                </a:lnTo>
                <a:lnTo>
                  <a:pt x="122043" y="133575"/>
                </a:lnTo>
                <a:lnTo>
                  <a:pt x="119897" y="132156"/>
                </a:lnTo>
                <a:close/>
              </a:path>
              <a:path w="281940" h="297179">
                <a:moveTo>
                  <a:pt x="151848" y="83108"/>
                </a:moveTo>
                <a:lnTo>
                  <a:pt x="136481" y="83108"/>
                </a:lnTo>
                <a:lnTo>
                  <a:pt x="206306" y="152933"/>
                </a:lnTo>
                <a:lnTo>
                  <a:pt x="213989" y="145249"/>
                </a:lnTo>
                <a:lnTo>
                  <a:pt x="151848" y="83108"/>
                </a:lnTo>
                <a:close/>
              </a:path>
              <a:path w="281940" h="297179">
                <a:moveTo>
                  <a:pt x="208858" y="0"/>
                </a:moveTo>
                <a:lnTo>
                  <a:pt x="198330" y="2222"/>
                </a:lnTo>
                <a:lnTo>
                  <a:pt x="210085" y="61849"/>
                </a:lnTo>
                <a:lnTo>
                  <a:pt x="211475" y="68986"/>
                </a:lnTo>
                <a:lnTo>
                  <a:pt x="244482" y="102628"/>
                </a:lnTo>
                <a:lnTo>
                  <a:pt x="250222" y="102654"/>
                </a:lnTo>
                <a:lnTo>
                  <a:pt x="261601" y="99491"/>
                </a:lnTo>
                <a:lnTo>
                  <a:pt x="266567" y="96570"/>
                </a:lnTo>
                <a:lnTo>
                  <a:pt x="271888" y="91249"/>
                </a:lnTo>
                <a:lnTo>
                  <a:pt x="240946" y="91236"/>
                </a:lnTo>
                <a:lnTo>
                  <a:pt x="235541" y="88988"/>
                </a:lnTo>
                <a:lnTo>
                  <a:pt x="226537" y="79984"/>
                </a:lnTo>
                <a:lnTo>
                  <a:pt x="224281" y="74561"/>
                </a:lnTo>
                <a:lnTo>
                  <a:pt x="224276" y="61836"/>
                </a:lnTo>
                <a:lnTo>
                  <a:pt x="226537" y="56413"/>
                </a:lnTo>
                <a:lnTo>
                  <a:pt x="230334" y="52616"/>
                </a:lnTo>
                <a:lnTo>
                  <a:pt x="219603" y="52616"/>
                </a:lnTo>
                <a:lnTo>
                  <a:pt x="208858" y="0"/>
                </a:lnTo>
                <a:close/>
              </a:path>
              <a:path w="281940" h="297179">
                <a:moveTo>
                  <a:pt x="136595" y="67856"/>
                </a:moveTo>
                <a:lnTo>
                  <a:pt x="121381" y="83058"/>
                </a:lnTo>
                <a:lnTo>
                  <a:pt x="124327" y="95262"/>
                </a:lnTo>
                <a:lnTo>
                  <a:pt x="136481" y="83108"/>
                </a:lnTo>
                <a:lnTo>
                  <a:pt x="151848" y="83108"/>
                </a:lnTo>
                <a:lnTo>
                  <a:pt x="136595" y="67856"/>
                </a:lnTo>
                <a:close/>
              </a:path>
              <a:path w="281940" h="297179">
                <a:moveTo>
                  <a:pt x="272108" y="45161"/>
                </a:moveTo>
                <a:lnTo>
                  <a:pt x="253664" y="45161"/>
                </a:lnTo>
                <a:lnTo>
                  <a:pt x="259112" y="47421"/>
                </a:lnTo>
                <a:lnTo>
                  <a:pt x="268117" y="56426"/>
                </a:lnTo>
                <a:lnTo>
                  <a:pt x="270359" y="61836"/>
                </a:lnTo>
                <a:lnTo>
                  <a:pt x="270352" y="74561"/>
                </a:lnTo>
                <a:lnTo>
                  <a:pt x="268104" y="79984"/>
                </a:lnTo>
                <a:lnTo>
                  <a:pt x="259112" y="88988"/>
                </a:lnTo>
                <a:lnTo>
                  <a:pt x="253677" y="91236"/>
                </a:lnTo>
                <a:lnTo>
                  <a:pt x="240977" y="91249"/>
                </a:lnTo>
                <a:lnTo>
                  <a:pt x="271901" y="91236"/>
                </a:lnTo>
                <a:lnTo>
                  <a:pt x="275203" y="87934"/>
                </a:lnTo>
                <a:lnTo>
                  <a:pt x="278238" y="82778"/>
                </a:lnTo>
                <a:lnTo>
                  <a:pt x="281617" y="70904"/>
                </a:lnTo>
                <a:lnTo>
                  <a:pt x="281706" y="65112"/>
                </a:lnTo>
                <a:lnTo>
                  <a:pt x="278658" y="53771"/>
                </a:lnTo>
                <a:lnTo>
                  <a:pt x="275660" y="48717"/>
                </a:lnTo>
                <a:lnTo>
                  <a:pt x="272108" y="45161"/>
                </a:lnTo>
                <a:close/>
              </a:path>
              <a:path w="281940" h="297179">
                <a:moveTo>
                  <a:pt x="239669" y="34150"/>
                </a:moveTo>
                <a:lnTo>
                  <a:pt x="232226" y="37147"/>
                </a:lnTo>
                <a:lnTo>
                  <a:pt x="223616" y="45758"/>
                </a:lnTo>
                <a:lnTo>
                  <a:pt x="221457" y="48856"/>
                </a:lnTo>
                <a:lnTo>
                  <a:pt x="219603" y="52616"/>
                </a:lnTo>
                <a:lnTo>
                  <a:pt x="230334" y="52616"/>
                </a:lnTo>
                <a:lnTo>
                  <a:pt x="235528" y="47421"/>
                </a:lnTo>
                <a:lnTo>
                  <a:pt x="240951" y="45173"/>
                </a:lnTo>
                <a:lnTo>
                  <a:pt x="272108" y="45161"/>
                </a:lnTo>
                <a:lnTo>
                  <a:pt x="264726" y="37769"/>
                </a:lnTo>
                <a:lnTo>
                  <a:pt x="257118" y="34442"/>
                </a:lnTo>
                <a:lnTo>
                  <a:pt x="239669" y="34150"/>
                </a:lnTo>
                <a:close/>
              </a:path>
            </a:pathLst>
          </a:custGeom>
          <a:solidFill>
            <a:srgbClr val="000000"/>
          </a:solidFill>
        </p:spPr>
        <p:txBody>
          <a:bodyPr wrap="square" lIns="0" tIns="0" rIns="0" bIns="0" rtlCol="0"/>
          <a:lstStyle/>
          <a:p>
            <a:endParaRPr/>
          </a:p>
        </p:txBody>
      </p:sp>
      <p:sp>
        <p:nvSpPr>
          <p:cNvPr id="73" name="object 73"/>
          <p:cNvSpPr/>
          <p:nvPr/>
        </p:nvSpPr>
        <p:spPr>
          <a:xfrm>
            <a:off x="3419094" y="1841754"/>
            <a:ext cx="243840" cy="0"/>
          </a:xfrm>
          <a:custGeom>
            <a:avLst/>
            <a:gdLst/>
            <a:ahLst/>
            <a:cxnLst/>
            <a:rect l="l" t="t" r="r" b="b"/>
            <a:pathLst>
              <a:path w="243839">
                <a:moveTo>
                  <a:pt x="0" y="0"/>
                </a:moveTo>
                <a:lnTo>
                  <a:pt x="243840" y="0"/>
                </a:lnTo>
              </a:path>
            </a:pathLst>
          </a:custGeom>
          <a:ln w="28956">
            <a:solidFill>
              <a:srgbClr val="313131"/>
            </a:solidFill>
          </a:ln>
        </p:spPr>
        <p:txBody>
          <a:bodyPr wrap="square" lIns="0" tIns="0" rIns="0" bIns="0" rtlCol="0"/>
          <a:lstStyle/>
          <a:p>
            <a:endParaRPr/>
          </a:p>
        </p:txBody>
      </p:sp>
      <p:sp>
        <p:nvSpPr>
          <p:cNvPr id="74" name="object 74"/>
          <p:cNvSpPr txBox="1"/>
          <p:nvPr/>
        </p:nvSpPr>
        <p:spPr>
          <a:xfrm>
            <a:off x="3688356" y="1682631"/>
            <a:ext cx="1841500" cy="299720"/>
          </a:xfrm>
          <a:prstGeom prst="rect">
            <a:avLst/>
          </a:prstGeom>
        </p:spPr>
        <p:txBody>
          <a:bodyPr vert="horz" wrap="square" lIns="0" tIns="12700" rIns="0" bIns="0" rtlCol="0">
            <a:spAutoFit/>
          </a:bodyPr>
          <a:lstStyle/>
          <a:p>
            <a:pPr>
              <a:spcBef>
                <a:spcPts val="100"/>
              </a:spcBef>
            </a:pPr>
            <a:r>
              <a:rPr dirty="0">
                <a:latin typeface="Microsoft JhengHei"/>
                <a:cs typeface="Microsoft JhengHei"/>
              </a:rPr>
              <a:t>経常利益（左軸）</a:t>
            </a:r>
            <a:endParaRPr>
              <a:latin typeface="Microsoft JhengHei"/>
              <a:cs typeface="Microsoft JhengHei"/>
            </a:endParaRPr>
          </a:p>
        </p:txBody>
      </p:sp>
      <p:sp>
        <p:nvSpPr>
          <p:cNvPr id="75" name="object 75"/>
          <p:cNvSpPr/>
          <p:nvPr/>
        </p:nvSpPr>
        <p:spPr>
          <a:xfrm>
            <a:off x="6177534" y="1841754"/>
            <a:ext cx="243840" cy="0"/>
          </a:xfrm>
          <a:custGeom>
            <a:avLst/>
            <a:gdLst/>
            <a:ahLst/>
            <a:cxnLst/>
            <a:rect l="l" t="t" r="r" b="b"/>
            <a:pathLst>
              <a:path w="243839">
                <a:moveTo>
                  <a:pt x="0" y="0"/>
                </a:moveTo>
                <a:lnTo>
                  <a:pt x="243840" y="0"/>
                </a:lnTo>
              </a:path>
            </a:pathLst>
          </a:custGeom>
          <a:ln w="28956">
            <a:solidFill>
              <a:srgbClr val="FF0000"/>
            </a:solidFill>
          </a:ln>
        </p:spPr>
        <p:txBody>
          <a:bodyPr wrap="square" lIns="0" tIns="0" rIns="0" bIns="0" rtlCol="0"/>
          <a:lstStyle/>
          <a:p>
            <a:endParaRPr/>
          </a:p>
        </p:txBody>
      </p:sp>
      <p:sp>
        <p:nvSpPr>
          <p:cNvPr id="76" name="object 76"/>
          <p:cNvSpPr txBox="1"/>
          <p:nvPr/>
        </p:nvSpPr>
        <p:spPr>
          <a:xfrm>
            <a:off x="6447618" y="1682631"/>
            <a:ext cx="2070100" cy="299720"/>
          </a:xfrm>
          <a:prstGeom prst="rect">
            <a:avLst/>
          </a:prstGeom>
        </p:spPr>
        <p:txBody>
          <a:bodyPr vert="horz" wrap="square" lIns="0" tIns="12700" rIns="0" bIns="0" rtlCol="0">
            <a:spAutoFit/>
          </a:bodyPr>
          <a:lstStyle/>
          <a:p>
            <a:pPr>
              <a:spcBef>
                <a:spcPts val="100"/>
              </a:spcBef>
            </a:pPr>
            <a:r>
              <a:rPr dirty="0">
                <a:latin typeface="Microsoft JhengHei"/>
                <a:cs typeface="Microsoft JhengHei"/>
              </a:rPr>
              <a:t>雇用者報酬（右軸）</a:t>
            </a:r>
            <a:endParaRPr>
              <a:latin typeface="Microsoft JhengHei"/>
              <a:cs typeface="Microsoft JhengHei"/>
            </a:endParaRPr>
          </a:p>
        </p:txBody>
      </p:sp>
      <p:sp>
        <p:nvSpPr>
          <p:cNvPr id="77" name="object 77"/>
          <p:cNvSpPr/>
          <p:nvPr/>
        </p:nvSpPr>
        <p:spPr>
          <a:xfrm>
            <a:off x="5306568" y="2659254"/>
            <a:ext cx="1358265" cy="1397000"/>
          </a:xfrm>
          <a:custGeom>
            <a:avLst/>
            <a:gdLst/>
            <a:ahLst/>
            <a:cxnLst/>
            <a:rect l="l" t="t" r="r" b="b"/>
            <a:pathLst>
              <a:path w="1358264" h="1397000">
                <a:moveTo>
                  <a:pt x="0" y="1396720"/>
                </a:moveTo>
                <a:lnTo>
                  <a:pt x="1358125" y="0"/>
                </a:lnTo>
              </a:path>
            </a:pathLst>
          </a:custGeom>
          <a:ln w="12700">
            <a:solidFill>
              <a:srgbClr val="2D5269"/>
            </a:solidFill>
          </a:ln>
        </p:spPr>
        <p:txBody>
          <a:bodyPr wrap="square" lIns="0" tIns="0" rIns="0" bIns="0" rtlCol="0"/>
          <a:lstStyle/>
          <a:p>
            <a:endParaRPr/>
          </a:p>
        </p:txBody>
      </p:sp>
      <p:sp>
        <p:nvSpPr>
          <p:cNvPr id="78" name="object 78"/>
          <p:cNvSpPr/>
          <p:nvPr/>
        </p:nvSpPr>
        <p:spPr>
          <a:xfrm>
            <a:off x="6579698" y="2659247"/>
            <a:ext cx="85090" cy="85725"/>
          </a:xfrm>
          <a:custGeom>
            <a:avLst/>
            <a:gdLst/>
            <a:ahLst/>
            <a:cxnLst/>
            <a:rect l="l" t="t" r="r" b="b"/>
            <a:pathLst>
              <a:path w="85089" h="85725">
                <a:moveTo>
                  <a:pt x="63741" y="85623"/>
                </a:moveTo>
                <a:lnTo>
                  <a:pt x="84988" y="0"/>
                </a:lnTo>
                <a:lnTo>
                  <a:pt x="0" y="23647"/>
                </a:lnTo>
              </a:path>
            </a:pathLst>
          </a:custGeom>
          <a:ln w="12700">
            <a:solidFill>
              <a:srgbClr val="2D5269"/>
            </a:solidFill>
          </a:ln>
        </p:spPr>
        <p:txBody>
          <a:bodyPr wrap="square" lIns="0" tIns="0" rIns="0" bIns="0" rtlCol="0"/>
          <a:lstStyle/>
          <a:p>
            <a:endParaRPr/>
          </a:p>
        </p:txBody>
      </p:sp>
      <p:sp>
        <p:nvSpPr>
          <p:cNvPr id="79" name="object 79"/>
          <p:cNvSpPr/>
          <p:nvPr/>
        </p:nvSpPr>
        <p:spPr>
          <a:xfrm>
            <a:off x="6839711" y="2827021"/>
            <a:ext cx="407034" cy="1945005"/>
          </a:xfrm>
          <a:custGeom>
            <a:avLst/>
            <a:gdLst/>
            <a:ahLst/>
            <a:cxnLst/>
            <a:rect l="l" t="t" r="r" b="b"/>
            <a:pathLst>
              <a:path w="407035" h="1945004">
                <a:moveTo>
                  <a:pt x="0" y="0"/>
                </a:moveTo>
                <a:lnTo>
                  <a:pt x="406514" y="1944560"/>
                </a:lnTo>
              </a:path>
            </a:pathLst>
          </a:custGeom>
          <a:ln w="12700">
            <a:solidFill>
              <a:srgbClr val="2D5269"/>
            </a:solidFill>
          </a:ln>
        </p:spPr>
        <p:txBody>
          <a:bodyPr wrap="square" lIns="0" tIns="0" rIns="0" bIns="0" rtlCol="0"/>
          <a:lstStyle/>
          <a:p>
            <a:endParaRPr/>
          </a:p>
        </p:txBody>
      </p:sp>
      <p:sp>
        <p:nvSpPr>
          <p:cNvPr id="80" name="object 80"/>
          <p:cNvSpPr/>
          <p:nvPr/>
        </p:nvSpPr>
        <p:spPr>
          <a:xfrm>
            <a:off x="7187127" y="4687902"/>
            <a:ext cx="87630" cy="83820"/>
          </a:xfrm>
          <a:custGeom>
            <a:avLst/>
            <a:gdLst/>
            <a:ahLst/>
            <a:cxnLst/>
            <a:rect l="l" t="t" r="r" b="b"/>
            <a:pathLst>
              <a:path w="87629" h="83820">
                <a:moveTo>
                  <a:pt x="87020" y="0"/>
                </a:moveTo>
                <a:lnTo>
                  <a:pt x="59105" y="83680"/>
                </a:lnTo>
                <a:lnTo>
                  <a:pt x="0" y="18186"/>
                </a:lnTo>
              </a:path>
            </a:pathLst>
          </a:custGeom>
          <a:ln w="12700">
            <a:solidFill>
              <a:srgbClr val="2D5269"/>
            </a:solidFill>
          </a:ln>
        </p:spPr>
        <p:txBody>
          <a:bodyPr wrap="square" lIns="0" tIns="0" rIns="0" bIns="0" rtlCol="0"/>
          <a:lstStyle/>
          <a:p>
            <a:endParaRPr/>
          </a:p>
        </p:txBody>
      </p:sp>
      <p:sp>
        <p:nvSpPr>
          <p:cNvPr id="81" name="object 81"/>
          <p:cNvSpPr/>
          <p:nvPr/>
        </p:nvSpPr>
        <p:spPr>
          <a:xfrm>
            <a:off x="7584947" y="3608558"/>
            <a:ext cx="436880" cy="1296035"/>
          </a:xfrm>
          <a:custGeom>
            <a:avLst/>
            <a:gdLst/>
            <a:ahLst/>
            <a:cxnLst/>
            <a:rect l="l" t="t" r="r" b="b"/>
            <a:pathLst>
              <a:path w="436879" h="1296035">
                <a:moveTo>
                  <a:pt x="0" y="1295768"/>
                </a:moveTo>
                <a:lnTo>
                  <a:pt x="436524" y="0"/>
                </a:lnTo>
              </a:path>
            </a:pathLst>
          </a:custGeom>
          <a:ln w="12700">
            <a:solidFill>
              <a:srgbClr val="2D5269"/>
            </a:solidFill>
          </a:ln>
        </p:spPr>
        <p:txBody>
          <a:bodyPr wrap="square" lIns="0" tIns="0" rIns="0" bIns="0" rtlCol="0"/>
          <a:lstStyle/>
          <a:p>
            <a:endParaRPr/>
          </a:p>
        </p:txBody>
      </p:sp>
      <p:sp>
        <p:nvSpPr>
          <p:cNvPr id="82" name="object 82"/>
          <p:cNvSpPr/>
          <p:nvPr/>
        </p:nvSpPr>
        <p:spPr>
          <a:xfrm>
            <a:off x="7955027" y="3608559"/>
            <a:ext cx="84455" cy="86995"/>
          </a:xfrm>
          <a:custGeom>
            <a:avLst/>
            <a:gdLst/>
            <a:ahLst/>
            <a:cxnLst/>
            <a:rect l="l" t="t" r="r" b="b"/>
            <a:pathLst>
              <a:path w="84454" h="86995">
                <a:moveTo>
                  <a:pt x="84251" y="86398"/>
                </a:moveTo>
                <a:lnTo>
                  <a:pt x="66446" y="0"/>
                </a:lnTo>
                <a:lnTo>
                  <a:pt x="0" y="58013"/>
                </a:lnTo>
              </a:path>
            </a:pathLst>
          </a:custGeom>
          <a:ln w="12700">
            <a:solidFill>
              <a:srgbClr val="2D5269"/>
            </a:solidFill>
          </a:ln>
        </p:spPr>
        <p:txBody>
          <a:bodyPr wrap="square" lIns="0" tIns="0" rIns="0" bIns="0" rtlCol="0"/>
          <a:lstStyle/>
          <a:p>
            <a:endParaRPr/>
          </a:p>
        </p:txBody>
      </p:sp>
      <p:sp>
        <p:nvSpPr>
          <p:cNvPr id="83" name="object 83"/>
          <p:cNvSpPr/>
          <p:nvPr/>
        </p:nvSpPr>
        <p:spPr>
          <a:xfrm>
            <a:off x="8308848" y="2408926"/>
            <a:ext cx="1228725" cy="1160145"/>
          </a:xfrm>
          <a:custGeom>
            <a:avLst/>
            <a:gdLst/>
            <a:ahLst/>
            <a:cxnLst/>
            <a:rect l="l" t="t" r="r" b="b"/>
            <a:pathLst>
              <a:path w="1228725" h="1160145">
                <a:moveTo>
                  <a:pt x="0" y="1159954"/>
                </a:moveTo>
                <a:lnTo>
                  <a:pt x="1228547" y="0"/>
                </a:lnTo>
              </a:path>
            </a:pathLst>
          </a:custGeom>
          <a:ln w="12700">
            <a:solidFill>
              <a:srgbClr val="2D5269"/>
            </a:solidFill>
          </a:ln>
        </p:spPr>
        <p:txBody>
          <a:bodyPr wrap="square" lIns="0" tIns="0" rIns="0" bIns="0" rtlCol="0"/>
          <a:lstStyle/>
          <a:p>
            <a:endParaRPr/>
          </a:p>
        </p:txBody>
      </p:sp>
      <p:sp>
        <p:nvSpPr>
          <p:cNvPr id="84" name="object 84"/>
          <p:cNvSpPr/>
          <p:nvPr/>
        </p:nvSpPr>
        <p:spPr>
          <a:xfrm>
            <a:off x="9451478" y="2408933"/>
            <a:ext cx="86360" cy="85090"/>
          </a:xfrm>
          <a:custGeom>
            <a:avLst/>
            <a:gdLst/>
            <a:ahLst/>
            <a:cxnLst/>
            <a:rect l="l" t="t" r="r" b="b"/>
            <a:pathLst>
              <a:path w="86359" h="85089">
                <a:moveTo>
                  <a:pt x="61036" y="84632"/>
                </a:moveTo>
                <a:lnTo>
                  <a:pt x="85928" y="0"/>
                </a:lnTo>
                <a:lnTo>
                  <a:pt x="0" y="19989"/>
                </a:lnTo>
              </a:path>
            </a:pathLst>
          </a:custGeom>
          <a:ln w="12700">
            <a:solidFill>
              <a:srgbClr val="2D5269"/>
            </a:solidFill>
          </a:ln>
        </p:spPr>
        <p:txBody>
          <a:bodyPr wrap="square" lIns="0" tIns="0" rIns="0" bIns="0" rtlCol="0"/>
          <a:lstStyle/>
          <a:p>
            <a:endParaRPr/>
          </a:p>
        </p:txBody>
      </p:sp>
      <p:sp>
        <p:nvSpPr>
          <p:cNvPr id="85" name="object 85"/>
          <p:cNvSpPr/>
          <p:nvPr/>
        </p:nvSpPr>
        <p:spPr>
          <a:xfrm>
            <a:off x="4626864" y="4309871"/>
            <a:ext cx="496570" cy="685800"/>
          </a:xfrm>
          <a:custGeom>
            <a:avLst/>
            <a:gdLst/>
            <a:ahLst/>
            <a:cxnLst/>
            <a:rect l="l" t="t" r="r" b="b"/>
            <a:pathLst>
              <a:path w="496570" h="685800">
                <a:moveTo>
                  <a:pt x="0" y="0"/>
                </a:moveTo>
                <a:lnTo>
                  <a:pt x="496087" y="685406"/>
                </a:lnTo>
              </a:path>
            </a:pathLst>
          </a:custGeom>
          <a:ln w="12700">
            <a:solidFill>
              <a:srgbClr val="FF0000"/>
            </a:solidFill>
          </a:ln>
        </p:spPr>
        <p:txBody>
          <a:bodyPr wrap="square" lIns="0" tIns="0" rIns="0" bIns="0" rtlCol="0"/>
          <a:lstStyle/>
          <a:p>
            <a:endParaRPr/>
          </a:p>
        </p:txBody>
      </p:sp>
      <p:sp>
        <p:nvSpPr>
          <p:cNvPr id="86" name="object 86"/>
          <p:cNvSpPr/>
          <p:nvPr/>
        </p:nvSpPr>
        <p:spPr>
          <a:xfrm>
            <a:off x="5042261" y="4907482"/>
            <a:ext cx="81280" cy="88265"/>
          </a:xfrm>
          <a:custGeom>
            <a:avLst/>
            <a:gdLst/>
            <a:ahLst/>
            <a:cxnLst/>
            <a:rect l="l" t="t" r="r" b="b"/>
            <a:pathLst>
              <a:path w="81279" h="88264">
                <a:moveTo>
                  <a:pt x="72021" y="0"/>
                </a:moveTo>
                <a:lnTo>
                  <a:pt x="80683" y="87795"/>
                </a:lnTo>
                <a:lnTo>
                  <a:pt x="0" y="52120"/>
                </a:lnTo>
              </a:path>
            </a:pathLst>
          </a:custGeom>
          <a:ln w="12700">
            <a:solidFill>
              <a:srgbClr val="FF0000"/>
            </a:solidFill>
          </a:ln>
        </p:spPr>
        <p:txBody>
          <a:bodyPr wrap="square" lIns="0" tIns="0" rIns="0" bIns="0" rtlCol="0"/>
          <a:lstStyle/>
          <a:p>
            <a:endParaRPr/>
          </a:p>
        </p:txBody>
      </p:sp>
      <p:sp>
        <p:nvSpPr>
          <p:cNvPr id="87" name="object 87"/>
          <p:cNvSpPr/>
          <p:nvPr/>
        </p:nvSpPr>
        <p:spPr>
          <a:xfrm>
            <a:off x="5654041" y="4565403"/>
            <a:ext cx="1425575" cy="487680"/>
          </a:xfrm>
          <a:custGeom>
            <a:avLst/>
            <a:gdLst/>
            <a:ahLst/>
            <a:cxnLst/>
            <a:rect l="l" t="t" r="r" b="b"/>
            <a:pathLst>
              <a:path w="1425575" h="487679">
                <a:moveTo>
                  <a:pt x="0" y="487464"/>
                </a:moveTo>
                <a:lnTo>
                  <a:pt x="1425130" y="0"/>
                </a:lnTo>
              </a:path>
            </a:pathLst>
          </a:custGeom>
          <a:ln w="12700">
            <a:solidFill>
              <a:srgbClr val="FF0000"/>
            </a:solidFill>
          </a:ln>
        </p:spPr>
        <p:txBody>
          <a:bodyPr wrap="square" lIns="0" tIns="0" rIns="0" bIns="0" rtlCol="0"/>
          <a:lstStyle/>
          <a:p>
            <a:endParaRPr/>
          </a:p>
        </p:txBody>
      </p:sp>
      <p:sp>
        <p:nvSpPr>
          <p:cNvPr id="88" name="object 88"/>
          <p:cNvSpPr/>
          <p:nvPr/>
        </p:nvSpPr>
        <p:spPr>
          <a:xfrm>
            <a:off x="6992680" y="4548012"/>
            <a:ext cx="86995" cy="84455"/>
          </a:xfrm>
          <a:custGeom>
            <a:avLst/>
            <a:gdLst/>
            <a:ahLst/>
            <a:cxnLst/>
            <a:rect l="l" t="t" r="r" b="b"/>
            <a:pathLst>
              <a:path w="86995" h="84454">
                <a:moveTo>
                  <a:pt x="28778" y="84112"/>
                </a:moveTo>
                <a:lnTo>
                  <a:pt x="86487" y="17386"/>
                </a:lnTo>
                <a:lnTo>
                  <a:pt x="0" y="0"/>
                </a:lnTo>
              </a:path>
            </a:pathLst>
          </a:custGeom>
          <a:ln w="12700">
            <a:solidFill>
              <a:srgbClr val="FF0000"/>
            </a:solidFill>
          </a:ln>
        </p:spPr>
        <p:txBody>
          <a:bodyPr wrap="square" lIns="0" tIns="0" rIns="0" bIns="0" rtlCol="0"/>
          <a:lstStyle/>
          <a:p>
            <a:endParaRPr/>
          </a:p>
        </p:txBody>
      </p:sp>
      <p:sp>
        <p:nvSpPr>
          <p:cNvPr id="89" name="object 89"/>
          <p:cNvSpPr/>
          <p:nvPr/>
        </p:nvSpPr>
        <p:spPr>
          <a:xfrm>
            <a:off x="7101840" y="4709160"/>
            <a:ext cx="287020" cy="434975"/>
          </a:xfrm>
          <a:custGeom>
            <a:avLst/>
            <a:gdLst/>
            <a:ahLst/>
            <a:cxnLst/>
            <a:rect l="l" t="t" r="r" b="b"/>
            <a:pathLst>
              <a:path w="287020" h="434975">
                <a:moveTo>
                  <a:pt x="0" y="0"/>
                </a:moveTo>
                <a:lnTo>
                  <a:pt x="286778" y="434682"/>
                </a:lnTo>
              </a:path>
            </a:pathLst>
          </a:custGeom>
          <a:ln w="12700">
            <a:solidFill>
              <a:srgbClr val="FF0000"/>
            </a:solidFill>
          </a:ln>
        </p:spPr>
        <p:txBody>
          <a:bodyPr wrap="square" lIns="0" tIns="0" rIns="0" bIns="0" rtlCol="0"/>
          <a:lstStyle/>
          <a:p>
            <a:endParaRPr/>
          </a:p>
        </p:txBody>
      </p:sp>
      <p:sp>
        <p:nvSpPr>
          <p:cNvPr id="90" name="object 90"/>
          <p:cNvSpPr/>
          <p:nvPr/>
        </p:nvSpPr>
        <p:spPr>
          <a:xfrm>
            <a:off x="7309553" y="5055764"/>
            <a:ext cx="79375" cy="88265"/>
          </a:xfrm>
          <a:custGeom>
            <a:avLst/>
            <a:gdLst/>
            <a:ahLst/>
            <a:cxnLst/>
            <a:rect l="l" t="t" r="r" b="b"/>
            <a:pathLst>
              <a:path w="79375" h="88264">
                <a:moveTo>
                  <a:pt x="74206" y="0"/>
                </a:moveTo>
                <a:lnTo>
                  <a:pt x="79057" y="88087"/>
                </a:lnTo>
                <a:lnTo>
                  <a:pt x="0" y="48945"/>
                </a:lnTo>
              </a:path>
            </a:pathLst>
          </a:custGeom>
          <a:ln w="12700">
            <a:solidFill>
              <a:srgbClr val="FF0000"/>
            </a:solidFill>
          </a:ln>
        </p:spPr>
        <p:txBody>
          <a:bodyPr wrap="square" lIns="0" tIns="0" rIns="0" bIns="0" rtlCol="0"/>
          <a:lstStyle/>
          <a:p>
            <a:endParaRPr/>
          </a:p>
        </p:txBody>
      </p:sp>
      <p:sp>
        <p:nvSpPr>
          <p:cNvPr id="91" name="object 91"/>
          <p:cNvSpPr/>
          <p:nvPr/>
        </p:nvSpPr>
        <p:spPr>
          <a:xfrm>
            <a:off x="7658100" y="5007703"/>
            <a:ext cx="1435100" cy="156845"/>
          </a:xfrm>
          <a:custGeom>
            <a:avLst/>
            <a:gdLst/>
            <a:ahLst/>
            <a:cxnLst/>
            <a:rect l="l" t="t" r="r" b="b"/>
            <a:pathLst>
              <a:path w="1435100" h="156845">
                <a:moveTo>
                  <a:pt x="0" y="156286"/>
                </a:moveTo>
                <a:lnTo>
                  <a:pt x="1435036" y="0"/>
                </a:lnTo>
              </a:path>
            </a:pathLst>
          </a:custGeom>
          <a:ln w="12700">
            <a:solidFill>
              <a:srgbClr val="FF0000"/>
            </a:solidFill>
          </a:ln>
        </p:spPr>
        <p:txBody>
          <a:bodyPr wrap="square" lIns="0" tIns="0" rIns="0" bIns="0" rtlCol="0"/>
          <a:lstStyle/>
          <a:p>
            <a:endParaRPr/>
          </a:p>
        </p:txBody>
      </p:sp>
      <p:sp>
        <p:nvSpPr>
          <p:cNvPr id="92" name="object 92"/>
          <p:cNvSpPr/>
          <p:nvPr/>
        </p:nvSpPr>
        <p:spPr>
          <a:xfrm>
            <a:off x="9012574" y="4971764"/>
            <a:ext cx="80645" cy="88900"/>
          </a:xfrm>
          <a:custGeom>
            <a:avLst/>
            <a:gdLst/>
            <a:ahLst/>
            <a:cxnLst/>
            <a:rect l="l" t="t" r="r" b="b"/>
            <a:pathLst>
              <a:path w="80645" h="88900">
                <a:moveTo>
                  <a:pt x="9626" y="88379"/>
                </a:moveTo>
                <a:lnTo>
                  <a:pt x="80568" y="35941"/>
                </a:lnTo>
                <a:lnTo>
                  <a:pt x="0" y="0"/>
                </a:lnTo>
              </a:path>
            </a:pathLst>
          </a:custGeom>
          <a:ln w="12700">
            <a:solidFill>
              <a:srgbClr val="FF0000"/>
            </a:solidFill>
          </a:ln>
        </p:spPr>
        <p:txBody>
          <a:bodyPr wrap="square" lIns="0" tIns="0" rIns="0" bIns="0" rtlCol="0"/>
          <a:lstStyle/>
          <a:p>
            <a:endParaRPr/>
          </a:p>
        </p:txBody>
      </p:sp>
      <p:sp>
        <p:nvSpPr>
          <p:cNvPr id="93" name="object 93"/>
          <p:cNvSpPr/>
          <p:nvPr/>
        </p:nvSpPr>
        <p:spPr>
          <a:xfrm>
            <a:off x="9252204" y="4346602"/>
            <a:ext cx="745490" cy="586105"/>
          </a:xfrm>
          <a:custGeom>
            <a:avLst/>
            <a:gdLst/>
            <a:ahLst/>
            <a:cxnLst/>
            <a:rect l="l" t="t" r="r" b="b"/>
            <a:pathLst>
              <a:path w="745490" h="586104">
                <a:moveTo>
                  <a:pt x="0" y="585787"/>
                </a:moveTo>
                <a:lnTo>
                  <a:pt x="745299" y="0"/>
                </a:lnTo>
              </a:path>
            </a:pathLst>
          </a:custGeom>
          <a:ln w="12700">
            <a:solidFill>
              <a:srgbClr val="FF0000"/>
            </a:solidFill>
          </a:ln>
        </p:spPr>
        <p:txBody>
          <a:bodyPr wrap="square" lIns="0" tIns="0" rIns="0" bIns="0" rtlCol="0"/>
          <a:lstStyle/>
          <a:p>
            <a:endParaRPr/>
          </a:p>
        </p:txBody>
      </p:sp>
      <p:sp>
        <p:nvSpPr>
          <p:cNvPr id="94" name="object 94"/>
          <p:cNvSpPr/>
          <p:nvPr/>
        </p:nvSpPr>
        <p:spPr>
          <a:xfrm>
            <a:off x="9910123" y="4346592"/>
            <a:ext cx="87630" cy="82550"/>
          </a:xfrm>
          <a:custGeom>
            <a:avLst/>
            <a:gdLst/>
            <a:ahLst/>
            <a:cxnLst/>
            <a:rect l="l" t="t" r="r" b="b"/>
            <a:pathLst>
              <a:path w="87629" h="82550">
                <a:moveTo>
                  <a:pt x="54940" y="82042"/>
                </a:moveTo>
                <a:lnTo>
                  <a:pt x="87376" y="0"/>
                </a:lnTo>
                <a:lnTo>
                  <a:pt x="0" y="12153"/>
                </a:lnTo>
              </a:path>
            </a:pathLst>
          </a:custGeom>
          <a:ln w="12700">
            <a:solidFill>
              <a:srgbClr val="FF0000"/>
            </a:solidFill>
          </a:ln>
        </p:spPr>
        <p:txBody>
          <a:bodyPr wrap="square" lIns="0" tIns="0" rIns="0" bIns="0" rtlCol="0"/>
          <a:lstStyle/>
          <a:p>
            <a:endParaRPr/>
          </a:p>
        </p:txBody>
      </p:sp>
      <p:sp>
        <p:nvSpPr>
          <p:cNvPr id="95" name="object 95"/>
          <p:cNvSpPr txBox="1"/>
          <p:nvPr/>
        </p:nvSpPr>
        <p:spPr>
          <a:xfrm>
            <a:off x="9732579" y="5660581"/>
            <a:ext cx="354965" cy="182101"/>
          </a:xfrm>
          <a:prstGeom prst="rect">
            <a:avLst/>
          </a:prstGeom>
        </p:spPr>
        <p:txBody>
          <a:bodyPr vert="horz" wrap="square" lIns="0" tIns="12700" rIns="0" bIns="0" rtlCol="0">
            <a:spAutoFit/>
          </a:bodyPr>
          <a:lstStyle/>
          <a:p>
            <a:pPr marL="12700">
              <a:spcBef>
                <a:spcPts val="100"/>
              </a:spcBef>
            </a:pPr>
            <a:r>
              <a:rPr sz="1100" spc="-25" dirty="0">
                <a:latin typeface="Century Gothic"/>
                <a:cs typeface="Century Gothic"/>
              </a:rPr>
              <a:t>(</a:t>
            </a:r>
            <a:r>
              <a:rPr sz="1100" dirty="0">
                <a:latin typeface="Meiryo"/>
                <a:cs typeface="Meiryo"/>
              </a:rPr>
              <a:t>年</a:t>
            </a:r>
            <a:r>
              <a:rPr sz="1100" spc="-645" dirty="0">
                <a:latin typeface="Meiryo"/>
                <a:cs typeface="Meiryo"/>
              </a:rPr>
              <a:t>）</a:t>
            </a:r>
            <a:endParaRPr sz="1100">
              <a:latin typeface="Meiryo"/>
              <a:cs typeface="Meiryo"/>
            </a:endParaRPr>
          </a:p>
        </p:txBody>
      </p:sp>
      <p:sp>
        <p:nvSpPr>
          <p:cNvPr id="96" name="object 96"/>
          <p:cNvSpPr txBox="1"/>
          <p:nvPr/>
        </p:nvSpPr>
        <p:spPr>
          <a:xfrm>
            <a:off x="2849649" y="6096599"/>
            <a:ext cx="4653915" cy="228268"/>
          </a:xfrm>
          <a:prstGeom prst="rect">
            <a:avLst/>
          </a:prstGeom>
        </p:spPr>
        <p:txBody>
          <a:bodyPr vert="horz" wrap="square" lIns="0" tIns="12700" rIns="0" bIns="0" rtlCol="0">
            <a:spAutoFit/>
          </a:bodyPr>
          <a:lstStyle/>
          <a:p>
            <a:pPr marL="12700">
              <a:spcBef>
                <a:spcPts val="100"/>
              </a:spcBef>
            </a:pPr>
            <a:r>
              <a:rPr sz="1400" dirty="0">
                <a:latin typeface="Meiryo"/>
                <a:cs typeface="Meiryo"/>
              </a:rPr>
              <a:t>出所：財務省「法人企</a:t>
            </a:r>
            <a:r>
              <a:rPr sz="1400" spc="-15" dirty="0">
                <a:latin typeface="Meiryo"/>
                <a:cs typeface="Meiryo"/>
              </a:rPr>
              <a:t>業</a:t>
            </a:r>
            <a:r>
              <a:rPr sz="1400" dirty="0">
                <a:latin typeface="Meiryo"/>
                <a:cs typeface="Meiryo"/>
              </a:rPr>
              <a:t>統計</a:t>
            </a:r>
            <a:r>
              <a:rPr sz="1400" spc="-15" dirty="0">
                <a:latin typeface="Meiryo"/>
                <a:cs typeface="Meiryo"/>
              </a:rPr>
              <a:t>」</a:t>
            </a:r>
            <a:r>
              <a:rPr sz="1400" dirty="0">
                <a:latin typeface="Meiryo"/>
                <a:cs typeface="Meiryo"/>
              </a:rPr>
              <a:t>、内</a:t>
            </a:r>
            <a:r>
              <a:rPr sz="1400" spc="-15" dirty="0">
                <a:latin typeface="Meiryo"/>
                <a:cs typeface="Meiryo"/>
              </a:rPr>
              <a:t>閣</a:t>
            </a:r>
            <a:r>
              <a:rPr sz="1400" dirty="0">
                <a:latin typeface="Meiryo"/>
                <a:cs typeface="Meiryo"/>
              </a:rPr>
              <a:t>府「</a:t>
            </a:r>
            <a:r>
              <a:rPr sz="1400" spc="-15" dirty="0">
                <a:latin typeface="Meiryo"/>
                <a:cs typeface="Meiryo"/>
              </a:rPr>
              <a:t>国</a:t>
            </a:r>
            <a:r>
              <a:rPr sz="1400" dirty="0">
                <a:latin typeface="Meiryo"/>
                <a:cs typeface="Meiryo"/>
              </a:rPr>
              <a:t>民経</a:t>
            </a:r>
            <a:r>
              <a:rPr sz="1400" spc="-15" dirty="0">
                <a:latin typeface="Meiryo"/>
                <a:cs typeface="Meiryo"/>
              </a:rPr>
              <a:t>済</a:t>
            </a:r>
            <a:r>
              <a:rPr sz="1400" dirty="0">
                <a:latin typeface="Meiryo"/>
                <a:cs typeface="Meiryo"/>
              </a:rPr>
              <a:t>計算」</a:t>
            </a:r>
            <a:endParaRPr sz="1400">
              <a:latin typeface="Meiryo"/>
              <a:cs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97465" y="147295"/>
            <a:ext cx="6638172" cy="467995"/>
          </a:xfrm>
          <a:prstGeom prst="rect">
            <a:avLst/>
          </a:prstGeom>
        </p:spPr>
        <p:txBody>
          <a:bodyPr vert="horz" wrap="square" lIns="0" tIns="12700" rIns="0" bIns="0" rtlCol="0" anchor="ctr">
            <a:spAutoFit/>
          </a:bodyPr>
          <a:lstStyle/>
          <a:p>
            <a:pPr marL="12700">
              <a:lnSpc>
                <a:spcPct val="100000"/>
              </a:lnSpc>
              <a:spcBef>
                <a:spcPts val="100"/>
              </a:spcBef>
            </a:pPr>
            <a:r>
              <a:rPr sz="2900" dirty="0">
                <a:solidFill>
                  <a:srgbClr val="006FC0"/>
                </a:solidFill>
                <a:latin typeface="Meiryo"/>
                <a:cs typeface="Meiryo"/>
              </a:rPr>
              <a:t>雇用者報酬と労働生産</a:t>
            </a:r>
            <a:r>
              <a:rPr sz="2900" spc="455" dirty="0">
                <a:solidFill>
                  <a:srgbClr val="006FC0"/>
                </a:solidFill>
                <a:latin typeface="Meiryo"/>
                <a:cs typeface="Meiryo"/>
              </a:rPr>
              <a:t>性</a:t>
            </a:r>
            <a:r>
              <a:rPr sz="2900" spc="-5" dirty="0">
                <a:solidFill>
                  <a:srgbClr val="006FC0"/>
                </a:solidFill>
                <a:latin typeface="Meiryo"/>
                <a:cs typeface="Meiryo"/>
              </a:rPr>
              <a:t>(</a:t>
            </a:r>
            <a:r>
              <a:rPr sz="2900" dirty="0">
                <a:solidFill>
                  <a:srgbClr val="006FC0"/>
                </a:solidFill>
                <a:latin typeface="Meiryo"/>
                <a:cs typeface="Meiryo"/>
              </a:rPr>
              <a:t>国際比較）</a:t>
            </a:r>
            <a:endParaRPr sz="2900" dirty="0">
              <a:latin typeface="Meiryo"/>
              <a:cs typeface="Meiryo"/>
            </a:endParaRPr>
          </a:p>
        </p:txBody>
      </p:sp>
      <p:sp>
        <p:nvSpPr>
          <p:cNvPr id="4" name="object 4"/>
          <p:cNvSpPr txBox="1"/>
          <p:nvPr/>
        </p:nvSpPr>
        <p:spPr>
          <a:xfrm>
            <a:off x="8217774" y="589127"/>
            <a:ext cx="2154080" cy="321242"/>
          </a:xfrm>
          <a:prstGeom prst="rect">
            <a:avLst/>
          </a:prstGeom>
        </p:spPr>
        <p:txBody>
          <a:bodyPr vert="horz" wrap="square" lIns="0" tIns="13335" rIns="0" bIns="0" rtlCol="0">
            <a:spAutoFit/>
          </a:bodyPr>
          <a:lstStyle/>
          <a:p>
            <a:pPr marL="12700">
              <a:spcBef>
                <a:spcPts val="105"/>
              </a:spcBef>
            </a:pPr>
            <a:r>
              <a:rPr sz="2000" dirty="0">
                <a:solidFill>
                  <a:srgbClr val="006FC0"/>
                </a:solidFill>
                <a:latin typeface="Meiryo"/>
                <a:cs typeface="Meiryo"/>
              </a:rPr>
              <a:t>［</a:t>
            </a:r>
            <a:r>
              <a:rPr sz="2000" spc="-5" dirty="0">
                <a:solidFill>
                  <a:srgbClr val="006FC0"/>
                </a:solidFill>
                <a:latin typeface="Meiryo"/>
                <a:cs typeface="Meiryo"/>
              </a:rPr>
              <a:t>1995</a:t>
            </a:r>
            <a:r>
              <a:rPr sz="2000" dirty="0">
                <a:solidFill>
                  <a:srgbClr val="006FC0"/>
                </a:solidFill>
                <a:latin typeface="Meiryo"/>
                <a:cs typeface="Meiryo"/>
              </a:rPr>
              <a:t>年＝</a:t>
            </a:r>
            <a:r>
              <a:rPr sz="2000" spc="-5" dirty="0">
                <a:solidFill>
                  <a:srgbClr val="006FC0"/>
                </a:solidFill>
                <a:latin typeface="Meiryo"/>
                <a:cs typeface="Meiryo"/>
              </a:rPr>
              <a:t>100</a:t>
            </a:r>
            <a:r>
              <a:rPr sz="2000" dirty="0">
                <a:solidFill>
                  <a:srgbClr val="006FC0"/>
                </a:solidFill>
                <a:latin typeface="Meiryo"/>
                <a:cs typeface="Meiryo"/>
              </a:rPr>
              <a:t>］</a:t>
            </a:r>
            <a:endParaRPr sz="2000" dirty="0">
              <a:latin typeface="Meiryo"/>
              <a:cs typeface="Meiryo"/>
            </a:endParaRPr>
          </a:p>
        </p:txBody>
      </p:sp>
      <p:sp>
        <p:nvSpPr>
          <p:cNvPr id="5" name="object 5"/>
          <p:cNvSpPr txBox="1"/>
          <p:nvPr/>
        </p:nvSpPr>
        <p:spPr>
          <a:xfrm>
            <a:off x="2374573" y="799149"/>
            <a:ext cx="167005" cy="330835"/>
          </a:xfrm>
          <a:prstGeom prst="rect">
            <a:avLst/>
          </a:prstGeom>
        </p:spPr>
        <p:txBody>
          <a:bodyPr vert="horz" wrap="square" lIns="0" tIns="13335" rIns="0" bIns="0" rtlCol="0">
            <a:spAutoFit/>
          </a:bodyPr>
          <a:lstStyle/>
          <a:p>
            <a:pPr marL="12700">
              <a:spcBef>
                <a:spcPts val="105"/>
              </a:spcBef>
            </a:pPr>
            <a:r>
              <a:rPr sz="2000" dirty="0">
                <a:solidFill>
                  <a:srgbClr val="FDFFFF"/>
                </a:solidFill>
                <a:latin typeface="Century Gothic"/>
                <a:cs typeface="Century Gothic"/>
              </a:rPr>
              <a:t>3</a:t>
            </a:r>
            <a:endParaRPr sz="2000">
              <a:latin typeface="Century Gothic"/>
              <a:cs typeface="Century Gothic"/>
            </a:endParaRPr>
          </a:p>
        </p:txBody>
      </p:sp>
      <p:sp>
        <p:nvSpPr>
          <p:cNvPr id="6" name="object 6"/>
          <p:cNvSpPr txBox="1"/>
          <p:nvPr/>
        </p:nvSpPr>
        <p:spPr>
          <a:xfrm>
            <a:off x="2909173" y="6294126"/>
            <a:ext cx="5308600" cy="508634"/>
          </a:xfrm>
          <a:prstGeom prst="rect">
            <a:avLst/>
          </a:prstGeom>
        </p:spPr>
        <p:txBody>
          <a:bodyPr vert="horz" wrap="square" lIns="0" tIns="98425" rIns="0" bIns="0" rtlCol="0">
            <a:spAutoFit/>
          </a:bodyPr>
          <a:lstStyle/>
          <a:p>
            <a:pPr marL="12700">
              <a:spcBef>
                <a:spcPts val="775"/>
              </a:spcBef>
            </a:pPr>
            <a:r>
              <a:rPr sz="1100" dirty="0">
                <a:latin typeface="MS PGothic"/>
                <a:cs typeface="MS PGothic"/>
              </a:rPr>
              <a:t>出所：内閣府「働き</a:t>
            </a:r>
            <a:r>
              <a:rPr sz="1100" spc="-15" dirty="0">
                <a:latin typeface="MS PGothic"/>
                <a:cs typeface="MS PGothic"/>
              </a:rPr>
              <a:t>方</a:t>
            </a:r>
            <a:r>
              <a:rPr sz="1100" dirty="0">
                <a:latin typeface="MS PGothic"/>
                <a:cs typeface="MS PGothic"/>
              </a:rPr>
              <a:t>改革</a:t>
            </a:r>
            <a:r>
              <a:rPr sz="1100" spc="-15" dirty="0">
                <a:latin typeface="MS PGothic"/>
                <a:cs typeface="MS PGothic"/>
              </a:rPr>
              <a:t>実</a:t>
            </a:r>
            <a:r>
              <a:rPr sz="1100" dirty="0">
                <a:latin typeface="MS PGothic"/>
                <a:cs typeface="MS PGothic"/>
              </a:rPr>
              <a:t>現会</a:t>
            </a:r>
            <a:r>
              <a:rPr sz="1100" spc="-15" dirty="0">
                <a:latin typeface="MS PGothic"/>
                <a:cs typeface="MS PGothic"/>
              </a:rPr>
              <a:t>議</a:t>
            </a:r>
            <a:r>
              <a:rPr sz="1100" dirty="0">
                <a:latin typeface="MS PGothic"/>
                <a:cs typeface="MS PGothic"/>
              </a:rPr>
              <a:t>」配付</a:t>
            </a:r>
            <a:r>
              <a:rPr sz="1100" spc="-15" dirty="0">
                <a:latin typeface="MS PGothic"/>
                <a:cs typeface="MS PGothic"/>
              </a:rPr>
              <a:t>資</a:t>
            </a:r>
            <a:r>
              <a:rPr sz="1100" dirty="0">
                <a:latin typeface="MS PGothic"/>
                <a:cs typeface="MS PGothic"/>
              </a:rPr>
              <a:t>料</a:t>
            </a:r>
            <a:endParaRPr sz="1100">
              <a:latin typeface="MS PGothic"/>
              <a:cs typeface="MS PGothic"/>
            </a:endParaRPr>
          </a:p>
          <a:p>
            <a:pPr marL="12700">
              <a:spcBef>
                <a:spcPts val="605"/>
              </a:spcBef>
            </a:pPr>
            <a:r>
              <a:rPr sz="1000" spc="-5" dirty="0">
                <a:latin typeface="Arial"/>
                <a:cs typeface="Arial"/>
              </a:rPr>
              <a:t>OECD</a:t>
            </a:r>
            <a:r>
              <a:rPr sz="1000" dirty="0">
                <a:latin typeface="MS PGothic"/>
                <a:cs typeface="MS PGothic"/>
              </a:rPr>
              <a:t>「</a:t>
            </a:r>
            <a:r>
              <a:rPr sz="1000" spc="-5" dirty="0">
                <a:latin typeface="Arial"/>
                <a:cs typeface="Arial"/>
              </a:rPr>
              <a:t>Economic </a:t>
            </a:r>
            <a:r>
              <a:rPr sz="1000" spc="-10" dirty="0">
                <a:latin typeface="Arial"/>
                <a:cs typeface="Arial"/>
              </a:rPr>
              <a:t>Outlook</a:t>
            </a:r>
            <a:r>
              <a:rPr sz="1000" spc="-5" dirty="0">
                <a:latin typeface="Arial"/>
                <a:cs typeface="Arial"/>
              </a:rPr>
              <a:t> </a:t>
            </a:r>
            <a:r>
              <a:rPr sz="1000" spc="-10" dirty="0">
                <a:latin typeface="Arial"/>
                <a:cs typeface="Arial"/>
              </a:rPr>
              <a:t>92</a:t>
            </a:r>
            <a:r>
              <a:rPr sz="1000" dirty="0">
                <a:latin typeface="MS PGothic"/>
                <a:cs typeface="MS PGothic"/>
              </a:rPr>
              <a:t>」</a:t>
            </a:r>
            <a:r>
              <a:rPr sz="1000" spc="-10" dirty="0">
                <a:latin typeface="MS PGothic"/>
                <a:cs typeface="MS PGothic"/>
              </a:rPr>
              <a:t>、</a:t>
            </a:r>
            <a:r>
              <a:rPr sz="1000" spc="-5" dirty="0">
                <a:latin typeface="MS PGothic"/>
                <a:cs typeface="MS PGothic"/>
              </a:rPr>
              <a:t>総務省</a:t>
            </a:r>
            <a:r>
              <a:rPr sz="1000" dirty="0">
                <a:latin typeface="MS PGothic"/>
                <a:cs typeface="MS PGothic"/>
              </a:rPr>
              <a:t>「</a:t>
            </a:r>
            <a:r>
              <a:rPr sz="1000" spc="-5" dirty="0">
                <a:latin typeface="MS PGothic"/>
                <a:cs typeface="MS PGothic"/>
              </a:rPr>
              <a:t>消費者物価指数</a:t>
            </a:r>
            <a:r>
              <a:rPr sz="1000" dirty="0">
                <a:latin typeface="MS PGothic"/>
                <a:cs typeface="MS PGothic"/>
              </a:rPr>
              <a:t>」「</a:t>
            </a:r>
            <a:r>
              <a:rPr sz="1000" spc="-5" dirty="0">
                <a:latin typeface="MS PGothic"/>
                <a:cs typeface="MS PGothic"/>
              </a:rPr>
              <a:t>労働力調査</a:t>
            </a:r>
            <a:r>
              <a:rPr sz="1000" dirty="0">
                <a:latin typeface="MS PGothic"/>
                <a:cs typeface="MS PGothic"/>
              </a:rPr>
              <a:t>」</a:t>
            </a:r>
            <a:r>
              <a:rPr sz="1000" spc="-10" dirty="0">
                <a:latin typeface="MS PGothic"/>
                <a:cs typeface="MS PGothic"/>
              </a:rPr>
              <a:t>、</a:t>
            </a:r>
            <a:r>
              <a:rPr sz="1000" spc="-5" dirty="0">
                <a:latin typeface="MS PGothic"/>
                <a:cs typeface="MS PGothic"/>
              </a:rPr>
              <a:t>内閣府</a:t>
            </a:r>
            <a:r>
              <a:rPr sz="1000" dirty="0">
                <a:latin typeface="MS PGothic"/>
                <a:cs typeface="MS PGothic"/>
              </a:rPr>
              <a:t>「</a:t>
            </a:r>
            <a:r>
              <a:rPr sz="1000" spc="-5" dirty="0">
                <a:latin typeface="MS PGothic"/>
                <a:cs typeface="MS PGothic"/>
              </a:rPr>
              <a:t>国民</a:t>
            </a:r>
            <a:r>
              <a:rPr sz="1000" spc="5" dirty="0">
                <a:latin typeface="MS PGothic"/>
                <a:cs typeface="MS PGothic"/>
              </a:rPr>
              <a:t>経</a:t>
            </a:r>
            <a:r>
              <a:rPr sz="1000" spc="-5" dirty="0">
                <a:latin typeface="MS PGothic"/>
                <a:cs typeface="MS PGothic"/>
              </a:rPr>
              <a:t>済計算」</a:t>
            </a:r>
            <a:endParaRPr sz="1000">
              <a:latin typeface="MS PGothic"/>
              <a:cs typeface="MS PGothic"/>
            </a:endParaRPr>
          </a:p>
        </p:txBody>
      </p:sp>
      <p:sp>
        <p:nvSpPr>
          <p:cNvPr id="7" name="object 7"/>
          <p:cNvSpPr/>
          <p:nvPr/>
        </p:nvSpPr>
        <p:spPr>
          <a:xfrm>
            <a:off x="6608259" y="908307"/>
            <a:ext cx="2429510" cy="5212080"/>
          </a:xfrm>
          <a:custGeom>
            <a:avLst/>
            <a:gdLst/>
            <a:ahLst/>
            <a:cxnLst/>
            <a:rect l="l" t="t" r="r" b="b"/>
            <a:pathLst>
              <a:path w="2429510" h="5212080">
                <a:moveTo>
                  <a:pt x="0" y="0"/>
                </a:moveTo>
                <a:lnTo>
                  <a:pt x="2429255" y="0"/>
                </a:lnTo>
                <a:lnTo>
                  <a:pt x="2429255" y="5212080"/>
                </a:lnTo>
                <a:lnTo>
                  <a:pt x="0" y="521208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3201923" y="4956047"/>
            <a:ext cx="2039620" cy="0"/>
          </a:xfrm>
          <a:custGeom>
            <a:avLst/>
            <a:gdLst/>
            <a:ahLst/>
            <a:cxnLst/>
            <a:rect l="l" t="t" r="r" b="b"/>
            <a:pathLst>
              <a:path w="2039620">
                <a:moveTo>
                  <a:pt x="0" y="0"/>
                </a:moveTo>
                <a:lnTo>
                  <a:pt x="2039112" y="0"/>
                </a:lnTo>
              </a:path>
            </a:pathLst>
          </a:custGeom>
          <a:ln w="3175">
            <a:solidFill>
              <a:srgbClr val="000000"/>
            </a:solidFill>
          </a:ln>
        </p:spPr>
        <p:txBody>
          <a:bodyPr wrap="square" lIns="0" tIns="0" rIns="0" bIns="0" rtlCol="0"/>
          <a:lstStyle/>
          <a:p>
            <a:endParaRPr/>
          </a:p>
        </p:txBody>
      </p:sp>
      <p:sp>
        <p:nvSpPr>
          <p:cNvPr id="9" name="object 9"/>
          <p:cNvSpPr/>
          <p:nvPr/>
        </p:nvSpPr>
        <p:spPr>
          <a:xfrm>
            <a:off x="4219955" y="4151376"/>
            <a:ext cx="1021080" cy="0"/>
          </a:xfrm>
          <a:custGeom>
            <a:avLst/>
            <a:gdLst/>
            <a:ahLst/>
            <a:cxnLst/>
            <a:rect l="l" t="t" r="r" b="b"/>
            <a:pathLst>
              <a:path w="1021079">
                <a:moveTo>
                  <a:pt x="0" y="0"/>
                </a:moveTo>
                <a:lnTo>
                  <a:pt x="1021080" y="0"/>
                </a:lnTo>
              </a:path>
            </a:pathLst>
          </a:custGeom>
          <a:ln w="3175">
            <a:solidFill>
              <a:srgbClr val="000000"/>
            </a:solidFill>
          </a:ln>
        </p:spPr>
        <p:txBody>
          <a:bodyPr wrap="square" lIns="0" tIns="0" rIns="0" bIns="0" rtlCol="0"/>
          <a:lstStyle/>
          <a:p>
            <a:endParaRPr/>
          </a:p>
        </p:txBody>
      </p:sp>
      <p:sp>
        <p:nvSpPr>
          <p:cNvPr id="10" name="object 10"/>
          <p:cNvSpPr/>
          <p:nvPr/>
        </p:nvSpPr>
        <p:spPr>
          <a:xfrm>
            <a:off x="3201923" y="3348228"/>
            <a:ext cx="2039620" cy="0"/>
          </a:xfrm>
          <a:custGeom>
            <a:avLst/>
            <a:gdLst/>
            <a:ahLst/>
            <a:cxnLst/>
            <a:rect l="l" t="t" r="r" b="b"/>
            <a:pathLst>
              <a:path w="2039620">
                <a:moveTo>
                  <a:pt x="0" y="0"/>
                </a:moveTo>
                <a:lnTo>
                  <a:pt x="2039112" y="0"/>
                </a:lnTo>
              </a:path>
            </a:pathLst>
          </a:custGeom>
          <a:ln w="3175">
            <a:solidFill>
              <a:srgbClr val="000000"/>
            </a:solidFill>
          </a:ln>
        </p:spPr>
        <p:txBody>
          <a:bodyPr wrap="square" lIns="0" tIns="0" rIns="0" bIns="0" rtlCol="0"/>
          <a:lstStyle/>
          <a:p>
            <a:endParaRPr/>
          </a:p>
        </p:txBody>
      </p:sp>
      <p:sp>
        <p:nvSpPr>
          <p:cNvPr id="11" name="object 11"/>
          <p:cNvSpPr/>
          <p:nvPr/>
        </p:nvSpPr>
        <p:spPr>
          <a:xfrm>
            <a:off x="3201923" y="2543555"/>
            <a:ext cx="2039620" cy="0"/>
          </a:xfrm>
          <a:custGeom>
            <a:avLst/>
            <a:gdLst/>
            <a:ahLst/>
            <a:cxnLst/>
            <a:rect l="l" t="t" r="r" b="b"/>
            <a:pathLst>
              <a:path w="2039620">
                <a:moveTo>
                  <a:pt x="0" y="0"/>
                </a:moveTo>
                <a:lnTo>
                  <a:pt x="2039112" y="0"/>
                </a:lnTo>
              </a:path>
            </a:pathLst>
          </a:custGeom>
          <a:ln w="3175">
            <a:solidFill>
              <a:srgbClr val="000000"/>
            </a:solidFill>
          </a:ln>
        </p:spPr>
        <p:txBody>
          <a:bodyPr wrap="square" lIns="0" tIns="0" rIns="0" bIns="0" rtlCol="0"/>
          <a:lstStyle/>
          <a:p>
            <a:endParaRPr/>
          </a:p>
        </p:txBody>
      </p:sp>
      <p:sp>
        <p:nvSpPr>
          <p:cNvPr id="12" name="object 12"/>
          <p:cNvSpPr/>
          <p:nvPr/>
        </p:nvSpPr>
        <p:spPr>
          <a:xfrm>
            <a:off x="3201923" y="1738883"/>
            <a:ext cx="2039620" cy="0"/>
          </a:xfrm>
          <a:custGeom>
            <a:avLst/>
            <a:gdLst/>
            <a:ahLst/>
            <a:cxnLst/>
            <a:rect l="l" t="t" r="r" b="b"/>
            <a:pathLst>
              <a:path w="2039620">
                <a:moveTo>
                  <a:pt x="0" y="0"/>
                </a:moveTo>
                <a:lnTo>
                  <a:pt x="2039112" y="0"/>
                </a:lnTo>
              </a:path>
            </a:pathLst>
          </a:custGeom>
          <a:ln w="3175">
            <a:solidFill>
              <a:srgbClr val="000000"/>
            </a:solidFill>
          </a:ln>
        </p:spPr>
        <p:txBody>
          <a:bodyPr wrap="square" lIns="0" tIns="0" rIns="0" bIns="0" rtlCol="0"/>
          <a:lstStyle/>
          <a:p>
            <a:endParaRPr/>
          </a:p>
        </p:txBody>
      </p:sp>
      <p:sp>
        <p:nvSpPr>
          <p:cNvPr id="13" name="object 13"/>
          <p:cNvSpPr/>
          <p:nvPr/>
        </p:nvSpPr>
        <p:spPr>
          <a:xfrm>
            <a:off x="3201923" y="1338073"/>
            <a:ext cx="2039620" cy="4422775"/>
          </a:xfrm>
          <a:custGeom>
            <a:avLst/>
            <a:gdLst/>
            <a:ahLst/>
            <a:cxnLst/>
            <a:rect l="l" t="t" r="r" b="b"/>
            <a:pathLst>
              <a:path w="2039620" h="4422775">
                <a:moveTo>
                  <a:pt x="0" y="0"/>
                </a:moveTo>
                <a:lnTo>
                  <a:pt x="2039112" y="0"/>
                </a:lnTo>
                <a:lnTo>
                  <a:pt x="2039112" y="4422648"/>
                </a:lnTo>
                <a:lnTo>
                  <a:pt x="0" y="4422648"/>
                </a:lnTo>
                <a:lnTo>
                  <a:pt x="0" y="0"/>
                </a:lnTo>
                <a:close/>
              </a:path>
            </a:pathLst>
          </a:custGeom>
          <a:ln w="12192">
            <a:solidFill>
              <a:srgbClr val="0F1A1D"/>
            </a:solidFill>
          </a:ln>
        </p:spPr>
        <p:txBody>
          <a:bodyPr wrap="square" lIns="0" tIns="0" rIns="0" bIns="0" rtlCol="0"/>
          <a:lstStyle/>
          <a:p>
            <a:endParaRPr/>
          </a:p>
        </p:txBody>
      </p:sp>
      <p:sp>
        <p:nvSpPr>
          <p:cNvPr id="14" name="object 14"/>
          <p:cNvSpPr/>
          <p:nvPr/>
        </p:nvSpPr>
        <p:spPr>
          <a:xfrm>
            <a:off x="3201923" y="1338073"/>
            <a:ext cx="0" cy="2677795"/>
          </a:xfrm>
          <a:custGeom>
            <a:avLst/>
            <a:gdLst/>
            <a:ahLst/>
            <a:cxnLst/>
            <a:rect l="l" t="t" r="r" b="b"/>
            <a:pathLst>
              <a:path h="2677795">
                <a:moveTo>
                  <a:pt x="0" y="0"/>
                </a:moveTo>
                <a:lnTo>
                  <a:pt x="0" y="2677667"/>
                </a:lnTo>
              </a:path>
            </a:pathLst>
          </a:custGeom>
          <a:ln w="3175">
            <a:solidFill>
              <a:srgbClr val="000000"/>
            </a:solidFill>
          </a:ln>
        </p:spPr>
        <p:txBody>
          <a:bodyPr wrap="square" lIns="0" tIns="0" rIns="0" bIns="0" rtlCol="0"/>
          <a:lstStyle/>
          <a:p>
            <a:endParaRPr/>
          </a:p>
        </p:txBody>
      </p:sp>
      <p:sp>
        <p:nvSpPr>
          <p:cNvPr id="15" name="object 15"/>
          <p:cNvSpPr/>
          <p:nvPr/>
        </p:nvSpPr>
        <p:spPr>
          <a:xfrm>
            <a:off x="3201923" y="4247388"/>
            <a:ext cx="0" cy="1513840"/>
          </a:xfrm>
          <a:custGeom>
            <a:avLst/>
            <a:gdLst/>
            <a:ahLst/>
            <a:cxnLst/>
            <a:rect l="l" t="t" r="r" b="b"/>
            <a:pathLst>
              <a:path h="1513839">
                <a:moveTo>
                  <a:pt x="0" y="0"/>
                </a:moveTo>
                <a:lnTo>
                  <a:pt x="0" y="1513332"/>
                </a:lnTo>
              </a:path>
            </a:pathLst>
          </a:custGeom>
          <a:ln w="3175">
            <a:solidFill>
              <a:srgbClr val="000000"/>
            </a:solidFill>
          </a:ln>
        </p:spPr>
        <p:txBody>
          <a:bodyPr wrap="square" lIns="0" tIns="0" rIns="0" bIns="0" rtlCol="0"/>
          <a:lstStyle/>
          <a:p>
            <a:endParaRPr/>
          </a:p>
        </p:txBody>
      </p:sp>
      <p:sp>
        <p:nvSpPr>
          <p:cNvPr id="16" name="object 16"/>
          <p:cNvSpPr/>
          <p:nvPr/>
        </p:nvSpPr>
        <p:spPr>
          <a:xfrm>
            <a:off x="3201924" y="5760720"/>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17" name="object 17"/>
          <p:cNvSpPr/>
          <p:nvPr/>
        </p:nvSpPr>
        <p:spPr>
          <a:xfrm>
            <a:off x="3201924" y="4956047"/>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18" name="object 18"/>
          <p:cNvSpPr/>
          <p:nvPr/>
        </p:nvSpPr>
        <p:spPr>
          <a:xfrm>
            <a:off x="3201924" y="3348228"/>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19" name="object 19"/>
          <p:cNvSpPr/>
          <p:nvPr/>
        </p:nvSpPr>
        <p:spPr>
          <a:xfrm>
            <a:off x="3201924" y="2543555"/>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20" name="object 20"/>
          <p:cNvSpPr/>
          <p:nvPr/>
        </p:nvSpPr>
        <p:spPr>
          <a:xfrm>
            <a:off x="3201924" y="1738883"/>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21" name="object 21"/>
          <p:cNvSpPr/>
          <p:nvPr/>
        </p:nvSpPr>
        <p:spPr>
          <a:xfrm>
            <a:off x="3201923" y="5760720"/>
            <a:ext cx="2039620" cy="0"/>
          </a:xfrm>
          <a:custGeom>
            <a:avLst/>
            <a:gdLst/>
            <a:ahLst/>
            <a:cxnLst/>
            <a:rect l="l" t="t" r="r" b="b"/>
            <a:pathLst>
              <a:path w="2039620">
                <a:moveTo>
                  <a:pt x="0" y="0"/>
                </a:moveTo>
                <a:lnTo>
                  <a:pt x="2039112" y="0"/>
                </a:lnTo>
              </a:path>
            </a:pathLst>
          </a:custGeom>
          <a:ln w="3175">
            <a:solidFill>
              <a:srgbClr val="000000"/>
            </a:solidFill>
          </a:ln>
        </p:spPr>
        <p:txBody>
          <a:bodyPr wrap="square" lIns="0" tIns="0" rIns="0" bIns="0" rtlCol="0"/>
          <a:lstStyle/>
          <a:p>
            <a:endParaRPr/>
          </a:p>
        </p:txBody>
      </p:sp>
      <p:sp>
        <p:nvSpPr>
          <p:cNvPr id="22" name="object 22"/>
          <p:cNvSpPr/>
          <p:nvPr/>
        </p:nvSpPr>
        <p:spPr>
          <a:xfrm>
            <a:off x="3201923"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23" name="object 23"/>
          <p:cNvSpPr/>
          <p:nvPr/>
        </p:nvSpPr>
        <p:spPr>
          <a:xfrm>
            <a:off x="3316223"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4" name="object 24"/>
          <p:cNvSpPr/>
          <p:nvPr/>
        </p:nvSpPr>
        <p:spPr>
          <a:xfrm>
            <a:off x="3429000"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5" name="object 25"/>
          <p:cNvSpPr/>
          <p:nvPr/>
        </p:nvSpPr>
        <p:spPr>
          <a:xfrm>
            <a:off x="3541776"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6" name="object 26"/>
          <p:cNvSpPr/>
          <p:nvPr/>
        </p:nvSpPr>
        <p:spPr>
          <a:xfrm>
            <a:off x="3654551"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7" name="object 27"/>
          <p:cNvSpPr/>
          <p:nvPr/>
        </p:nvSpPr>
        <p:spPr>
          <a:xfrm>
            <a:off x="3768851"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8" name="object 28"/>
          <p:cNvSpPr/>
          <p:nvPr/>
        </p:nvSpPr>
        <p:spPr>
          <a:xfrm>
            <a:off x="3881627"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29" name="object 29"/>
          <p:cNvSpPr/>
          <p:nvPr/>
        </p:nvSpPr>
        <p:spPr>
          <a:xfrm>
            <a:off x="3994404"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30" name="object 30"/>
          <p:cNvSpPr/>
          <p:nvPr/>
        </p:nvSpPr>
        <p:spPr>
          <a:xfrm>
            <a:off x="4108704"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31" name="object 31"/>
          <p:cNvSpPr/>
          <p:nvPr/>
        </p:nvSpPr>
        <p:spPr>
          <a:xfrm>
            <a:off x="4221479"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32" name="object 32"/>
          <p:cNvSpPr/>
          <p:nvPr/>
        </p:nvSpPr>
        <p:spPr>
          <a:xfrm>
            <a:off x="4334255"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33" name="object 33"/>
          <p:cNvSpPr/>
          <p:nvPr/>
        </p:nvSpPr>
        <p:spPr>
          <a:xfrm>
            <a:off x="4448555" y="5751577"/>
            <a:ext cx="0" cy="9525"/>
          </a:xfrm>
          <a:custGeom>
            <a:avLst/>
            <a:gdLst/>
            <a:ahLst/>
            <a:cxnLst/>
            <a:rect l="l" t="t" r="r" b="b"/>
            <a:pathLst>
              <a:path h="9525">
                <a:moveTo>
                  <a:pt x="0" y="0"/>
                </a:moveTo>
                <a:lnTo>
                  <a:pt x="0" y="9144"/>
                </a:lnTo>
              </a:path>
            </a:pathLst>
          </a:custGeom>
          <a:ln w="3175">
            <a:solidFill>
              <a:srgbClr val="000000"/>
            </a:solidFill>
          </a:ln>
        </p:spPr>
        <p:txBody>
          <a:bodyPr wrap="square" lIns="0" tIns="0" rIns="0" bIns="0" rtlCol="0"/>
          <a:lstStyle/>
          <a:p>
            <a:endParaRPr/>
          </a:p>
        </p:txBody>
      </p:sp>
      <p:sp>
        <p:nvSpPr>
          <p:cNvPr id="34" name="object 34"/>
          <p:cNvSpPr/>
          <p:nvPr/>
        </p:nvSpPr>
        <p:spPr>
          <a:xfrm>
            <a:off x="4561332"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35" name="object 35"/>
          <p:cNvSpPr/>
          <p:nvPr/>
        </p:nvSpPr>
        <p:spPr>
          <a:xfrm>
            <a:off x="4674107"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36" name="object 36"/>
          <p:cNvSpPr/>
          <p:nvPr/>
        </p:nvSpPr>
        <p:spPr>
          <a:xfrm>
            <a:off x="4788408"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37" name="object 37"/>
          <p:cNvSpPr/>
          <p:nvPr/>
        </p:nvSpPr>
        <p:spPr>
          <a:xfrm>
            <a:off x="4901184"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38" name="object 38"/>
          <p:cNvSpPr/>
          <p:nvPr/>
        </p:nvSpPr>
        <p:spPr>
          <a:xfrm>
            <a:off x="5013959"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39" name="object 39"/>
          <p:cNvSpPr/>
          <p:nvPr/>
        </p:nvSpPr>
        <p:spPr>
          <a:xfrm>
            <a:off x="5126735"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40" name="object 40"/>
          <p:cNvSpPr/>
          <p:nvPr/>
        </p:nvSpPr>
        <p:spPr>
          <a:xfrm>
            <a:off x="5241035" y="5716523"/>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41" name="object 41"/>
          <p:cNvSpPr/>
          <p:nvPr/>
        </p:nvSpPr>
        <p:spPr>
          <a:xfrm>
            <a:off x="3259073" y="4917185"/>
            <a:ext cx="1925320" cy="568960"/>
          </a:xfrm>
          <a:custGeom>
            <a:avLst/>
            <a:gdLst/>
            <a:ahLst/>
            <a:cxnLst/>
            <a:rect l="l" t="t" r="r" b="b"/>
            <a:pathLst>
              <a:path w="1925320" h="568960">
                <a:moveTo>
                  <a:pt x="0" y="38100"/>
                </a:moveTo>
                <a:lnTo>
                  <a:pt x="112776" y="35052"/>
                </a:lnTo>
                <a:lnTo>
                  <a:pt x="227076" y="0"/>
                </a:lnTo>
                <a:lnTo>
                  <a:pt x="339852" y="38100"/>
                </a:lnTo>
                <a:lnTo>
                  <a:pt x="452628" y="99060"/>
                </a:lnTo>
                <a:lnTo>
                  <a:pt x="565404" y="109728"/>
                </a:lnTo>
                <a:lnTo>
                  <a:pt x="679704" y="144780"/>
                </a:lnTo>
                <a:lnTo>
                  <a:pt x="792480" y="228600"/>
                </a:lnTo>
                <a:lnTo>
                  <a:pt x="905256" y="303276"/>
                </a:lnTo>
                <a:lnTo>
                  <a:pt x="1019556" y="355092"/>
                </a:lnTo>
                <a:lnTo>
                  <a:pt x="1132332" y="358140"/>
                </a:lnTo>
                <a:lnTo>
                  <a:pt x="1245108" y="387096"/>
                </a:lnTo>
                <a:lnTo>
                  <a:pt x="1359408" y="431292"/>
                </a:lnTo>
                <a:lnTo>
                  <a:pt x="1472184" y="416052"/>
                </a:lnTo>
                <a:lnTo>
                  <a:pt x="1584960" y="548640"/>
                </a:lnTo>
                <a:lnTo>
                  <a:pt x="1697736" y="544068"/>
                </a:lnTo>
                <a:lnTo>
                  <a:pt x="1812036" y="544068"/>
                </a:lnTo>
                <a:lnTo>
                  <a:pt x="1924812" y="568452"/>
                </a:lnTo>
              </a:path>
            </a:pathLst>
          </a:custGeom>
          <a:ln w="38100">
            <a:solidFill>
              <a:srgbClr val="00AFEF"/>
            </a:solidFill>
          </a:ln>
        </p:spPr>
        <p:txBody>
          <a:bodyPr wrap="square" lIns="0" tIns="0" rIns="0" bIns="0" rtlCol="0"/>
          <a:lstStyle/>
          <a:p>
            <a:endParaRPr/>
          </a:p>
        </p:txBody>
      </p:sp>
      <p:sp>
        <p:nvSpPr>
          <p:cNvPr id="42" name="object 42"/>
          <p:cNvSpPr/>
          <p:nvPr/>
        </p:nvSpPr>
        <p:spPr>
          <a:xfrm>
            <a:off x="3259073" y="4277105"/>
            <a:ext cx="1925320" cy="678180"/>
          </a:xfrm>
          <a:custGeom>
            <a:avLst/>
            <a:gdLst/>
            <a:ahLst/>
            <a:cxnLst/>
            <a:rect l="l" t="t" r="r" b="b"/>
            <a:pathLst>
              <a:path w="1925320" h="678179">
                <a:moveTo>
                  <a:pt x="0" y="678180"/>
                </a:moveTo>
                <a:lnTo>
                  <a:pt x="112776" y="592836"/>
                </a:lnTo>
                <a:lnTo>
                  <a:pt x="227076" y="571500"/>
                </a:lnTo>
                <a:lnTo>
                  <a:pt x="339852" y="627888"/>
                </a:lnTo>
                <a:lnTo>
                  <a:pt x="452628" y="603504"/>
                </a:lnTo>
                <a:lnTo>
                  <a:pt x="565404" y="499872"/>
                </a:lnTo>
                <a:lnTo>
                  <a:pt x="679704" y="463296"/>
                </a:lnTo>
                <a:lnTo>
                  <a:pt x="792480" y="396240"/>
                </a:lnTo>
                <a:lnTo>
                  <a:pt x="905256" y="313944"/>
                </a:lnTo>
                <a:lnTo>
                  <a:pt x="1019556" y="219456"/>
                </a:lnTo>
                <a:lnTo>
                  <a:pt x="1132332" y="179832"/>
                </a:lnTo>
                <a:lnTo>
                  <a:pt x="1245108" y="123444"/>
                </a:lnTo>
                <a:lnTo>
                  <a:pt x="1359408" y="44196"/>
                </a:lnTo>
                <a:lnTo>
                  <a:pt x="1472184" y="73152"/>
                </a:lnTo>
                <a:lnTo>
                  <a:pt x="1584960" y="257556"/>
                </a:lnTo>
                <a:lnTo>
                  <a:pt x="1697736" y="36576"/>
                </a:lnTo>
                <a:lnTo>
                  <a:pt x="1812036" y="62484"/>
                </a:lnTo>
                <a:lnTo>
                  <a:pt x="1924812" y="0"/>
                </a:lnTo>
              </a:path>
            </a:pathLst>
          </a:custGeom>
          <a:ln w="38100">
            <a:solidFill>
              <a:srgbClr val="FF00FF"/>
            </a:solidFill>
          </a:ln>
        </p:spPr>
        <p:txBody>
          <a:bodyPr wrap="square" lIns="0" tIns="0" rIns="0" bIns="0" rtlCol="0"/>
          <a:lstStyle/>
          <a:p>
            <a:endParaRPr/>
          </a:p>
        </p:txBody>
      </p:sp>
      <p:sp>
        <p:nvSpPr>
          <p:cNvPr id="43" name="object 43"/>
          <p:cNvSpPr/>
          <p:nvPr/>
        </p:nvSpPr>
        <p:spPr>
          <a:xfrm>
            <a:off x="3259073" y="4909565"/>
            <a:ext cx="1925320" cy="500380"/>
          </a:xfrm>
          <a:custGeom>
            <a:avLst/>
            <a:gdLst/>
            <a:ahLst/>
            <a:cxnLst/>
            <a:rect l="l" t="t" r="r" b="b"/>
            <a:pathLst>
              <a:path w="1925320" h="500379">
                <a:moveTo>
                  <a:pt x="0" y="45719"/>
                </a:moveTo>
                <a:lnTo>
                  <a:pt x="112776" y="48767"/>
                </a:lnTo>
                <a:lnTo>
                  <a:pt x="227076" y="0"/>
                </a:lnTo>
                <a:lnTo>
                  <a:pt x="339852" y="4571"/>
                </a:lnTo>
                <a:lnTo>
                  <a:pt x="452628" y="33527"/>
                </a:lnTo>
                <a:lnTo>
                  <a:pt x="565404" y="59435"/>
                </a:lnTo>
                <a:lnTo>
                  <a:pt x="679704" y="100583"/>
                </a:lnTo>
                <a:lnTo>
                  <a:pt x="792480" y="156971"/>
                </a:lnTo>
                <a:lnTo>
                  <a:pt x="905256" y="196595"/>
                </a:lnTo>
                <a:lnTo>
                  <a:pt x="1019556" y="227075"/>
                </a:lnTo>
                <a:lnTo>
                  <a:pt x="1132332" y="251459"/>
                </a:lnTo>
                <a:lnTo>
                  <a:pt x="1245108" y="263651"/>
                </a:lnTo>
                <a:lnTo>
                  <a:pt x="1359408" y="289559"/>
                </a:lnTo>
                <a:lnTo>
                  <a:pt x="1472184" y="280415"/>
                </a:lnTo>
                <a:lnTo>
                  <a:pt x="1584960" y="373379"/>
                </a:lnTo>
                <a:lnTo>
                  <a:pt x="1697736" y="437387"/>
                </a:lnTo>
                <a:lnTo>
                  <a:pt x="1812036" y="475487"/>
                </a:lnTo>
                <a:lnTo>
                  <a:pt x="1924812" y="499871"/>
                </a:lnTo>
              </a:path>
            </a:pathLst>
          </a:custGeom>
          <a:ln w="38100">
            <a:solidFill>
              <a:srgbClr val="008000"/>
            </a:solidFill>
          </a:ln>
        </p:spPr>
        <p:txBody>
          <a:bodyPr wrap="square" lIns="0" tIns="0" rIns="0" bIns="0" rtlCol="0"/>
          <a:lstStyle/>
          <a:p>
            <a:endParaRPr/>
          </a:p>
        </p:txBody>
      </p:sp>
      <p:sp>
        <p:nvSpPr>
          <p:cNvPr id="44" name="object 44"/>
          <p:cNvSpPr txBox="1"/>
          <p:nvPr/>
        </p:nvSpPr>
        <p:spPr>
          <a:xfrm>
            <a:off x="2895785" y="5657712"/>
            <a:ext cx="165735"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80</a:t>
            </a:r>
            <a:endParaRPr sz="1100">
              <a:latin typeface="MS PGothic"/>
              <a:cs typeface="MS PGothic"/>
            </a:endParaRPr>
          </a:p>
        </p:txBody>
      </p:sp>
      <p:sp>
        <p:nvSpPr>
          <p:cNvPr id="45" name="object 45"/>
          <p:cNvSpPr txBox="1"/>
          <p:nvPr/>
        </p:nvSpPr>
        <p:spPr>
          <a:xfrm>
            <a:off x="2825362" y="4853604"/>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100</a:t>
            </a:r>
            <a:endParaRPr sz="1100">
              <a:latin typeface="MS PGothic"/>
              <a:cs typeface="MS PGothic"/>
            </a:endParaRPr>
          </a:p>
        </p:txBody>
      </p:sp>
      <p:sp>
        <p:nvSpPr>
          <p:cNvPr id="46" name="object 46"/>
          <p:cNvSpPr txBox="1"/>
          <p:nvPr/>
        </p:nvSpPr>
        <p:spPr>
          <a:xfrm>
            <a:off x="2825362" y="4049494"/>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120</a:t>
            </a:r>
            <a:endParaRPr sz="1100">
              <a:latin typeface="MS PGothic"/>
              <a:cs typeface="MS PGothic"/>
            </a:endParaRPr>
          </a:p>
        </p:txBody>
      </p:sp>
      <p:sp>
        <p:nvSpPr>
          <p:cNvPr id="47" name="object 47"/>
          <p:cNvSpPr txBox="1"/>
          <p:nvPr/>
        </p:nvSpPr>
        <p:spPr>
          <a:xfrm>
            <a:off x="2825362" y="3245384"/>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140</a:t>
            </a:r>
            <a:endParaRPr sz="1100">
              <a:latin typeface="MS PGothic"/>
              <a:cs typeface="MS PGothic"/>
            </a:endParaRPr>
          </a:p>
        </p:txBody>
      </p:sp>
      <p:sp>
        <p:nvSpPr>
          <p:cNvPr id="48" name="object 48"/>
          <p:cNvSpPr txBox="1"/>
          <p:nvPr/>
        </p:nvSpPr>
        <p:spPr>
          <a:xfrm>
            <a:off x="2825362" y="2441275"/>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160</a:t>
            </a:r>
            <a:endParaRPr sz="1100">
              <a:latin typeface="MS PGothic"/>
              <a:cs typeface="MS PGothic"/>
            </a:endParaRPr>
          </a:p>
        </p:txBody>
      </p:sp>
      <p:sp>
        <p:nvSpPr>
          <p:cNvPr id="49" name="object 49"/>
          <p:cNvSpPr txBox="1"/>
          <p:nvPr/>
        </p:nvSpPr>
        <p:spPr>
          <a:xfrm>
            <a:off x="2825362" y="1637167"/>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180</a:t>
            </a:r>
            <a:endParaRPr sz="1100">
              <a:latin typeface="MS PGothic"/>
              <a:cs typeface="MS PGothic"/>
            </a:endParaRPr>
          </a:p>
        </p:txBody>
      </p:sp>
      <p:sp>
        <p:nvSpPr>
          <p:cNvPr id="50" name="object 50"/>
          <p:cNvSpPr txBox="1"/>
          <p:nvPr/>
        </p:nvSpPr>
        <p:spPr>
          <a:xfrm>
            <a:off x="3170104" y="5834707"/>
            <a:ext cx="179536" cy="330200"/>
          </a:xfrm>
          <a:prstGeom prst="rect">
            <a:avLst/>
          </a:prstGeom>
        </p:spPr>
        <p:txBody>
          <a:bodyPr vert="vert270" wrap="square" lIns="0" tIns="0" rIns="0" bIns="0" rtlCol="0">
            <a:spAutoFit/>
          </a:bodyPr>
          <a:lstStyle/>
          <a:p>
            <a:pPr marL="12700">
              <a:lnSpc>
                <a:spcPts val="1370"/>
              </a:lnSpc>
            </a:pPr>
            <a:r>
              <a:rPr sz="1200" dirty="0">
                <a:latin typeface="MS PGothic"/>
                <a:cs typeface="MS PGothic"/>
              </a:rPr>
              <a:t>1995</a:t>
            </a:r>
            <a:endParaRPr sz="1200">
              <a:latin typeface="MS PGothic"/>
              <a:cs typeface="MS PGothic"/>
            </a:endParaRPr>
          </a:p>
        </p:txBody>
      </p:sp>
      <p:sp>
        <p:nvSpPr>
          <p:cNvPr id="51" name="object 51"/>
          <p:cNvSpPr txBox="1"/>
          <p:nvPr/>
        </p:nvSpPr>
        <p:spPr>
          <a:xfrm>
            <a:off x="3736270" y="5834707"/>
            <a:ext cx="179536" cy="330200"/>
          </a:xfrm>
          <a:prstGeom prst="rect">
            <a:avLst/>
          </a:prstGeom>
        </p:spPr>
        <p:txBody>
          <a:bodyPr vert="vert270" wrap="square" lIns="0" tIns="0" rIns="0" bIns="0" rtlCol="0">
            <a:spAutoFit/>
          </a:bodyPr>
          <a:lstStyle/>
          <a:p>
            <a:pPr marL="12700">
              <a:lnSpc>
                <a:spcPts val="1370"/>
              </a:lnSpc>
            </a:pPr>
            <a:r>
              <a:rPr sz="1200" dirty="0">
                <a:latin typeface="MS PGothic"/>
                <a:cs typeface="MS PGothic"/>
              </a:rPr>
              <a:t>2000</a:t>
            </a:r>
            <a:endParaRPr sz="1200">
              <a:latin typeface="MS PGothic"/>
              <a:cs typeface="MS PGothic"/>
            </a:endParaRPr>
          </a:p>
        </p:txBody>
      </p:sp>
      <p:sp>
        <p:nvSpPr>
          <p:cNvPr id="52" name="object 52"/>
          <p:cNvSpPr txBox="1"/>
          <p:nvPr/>
        </p:nvSpPr>
        <p:spPr>
          <a:xfrm>
            <a:off x="4302436" y="5834707"/>
            <a:ext cx="179536" cy="330200"/>
          </a:xfrm>
          <a:prstGeom prst="rect">
            <a:avLst/>
          </a:prstGeom>
        </p:spPr>
        <p:txBody>
          <a:bodyPr vert="vert270" wrap="square" lIns="0" tIns="0" rIns="0" bIns="0" rtlCol="0">
            <a:spAutoFit/>
          </a:bodyPr>
          <a:lstStyle/>
          <a:p>
            <a:pPr marL="12700">
              <a:lnSpc>
                <a:spcPts val="1370"/>
              </a:lnSpc>
            </a:pPr>
            <a:r>
              <a:rPr sz="1200" dirty="0">
                <a:latin typeface="MS PGothic"/>
                <a:cs typeface="MS PGothic"/>
              </a:rPr>
              <a:t>2005</a:t>
            </a:r>
            <a:endParaRPr sz="1200">
              <a:latin typeface="MS PGothic"/>
              <a:cs typeface="MS PGothic"/>
            </a:endParaRPr>
          </a:p>
        </p:txBody>
      </p:sp>
      <p:sp>
        <p:nvSpPr>
          <p:cNvPr id="53" name="object 53"/>
          <p:cNvSpPr txBox="1"/>
          <p:nvPr/>
        </p:nvSpPr>
        <p:spPr>
          <a:xfrm>
            <a:off x="4868602" y="5834707"/>
            <a:ext cx="179536" cy="330200"/>
          </a:xfrm>
          <a:prstGeom prst="rect">
            <a:avLst/>
          </a:prstGeom>
        </p:spPr>
        <p:txBody>
          <a:bodyPr vert="vert270" wrap="square" lIns="0" tIns="0" rIns="0" bIns="0" rtlCol="0">
            <a:spAutoFit/>
          </a:bodyPr>
          <a:lstStyle/>
          <a:p>
            <a:pPr marL="12700">
              <a:lnSpc>
                <a:spcPts val="1370"/>
              </a:lnSpc>
            </a:pPr>
            <a:r>
              <a:rPr sz="1200" dirty="0">
                <a:latin typeface="MS PGothic"/>
                <a:cs typeface="MS PGothic"/>
              </a:rPr>
              <a:t>2010</a:t>
            </a:r>
            <a:endParaRPr sz="1200">
              <a:latin typeface="MS PGothic"/>
              <a:cs typeface="MS PGothic"/>
            </a:endParaRPr>
          </a:p>
        </p:txBody>
      </p:sp>
      <p:sp>
        <p:nvSpPr>
          <p:cNvPr id="54" name="object 54"/>
          <p:cNvSpPr/>
          <p:nvPr/>
        </p:nvSpPr>
        <p:spPr>
          <a:xfrm>
            <a:off x="3896868" y="3375661"/>
            <a:ext cx="1353311" cy="2029967"/>
          </a:xfrm>
          <a:prstGeom prst="rect">
            <a:avLst/>
          </a:prstGeom>
          <a:blipFill>
            <a:blip r:embed="rId2" cstate="print"/>
            <a:stretch>
              <a:fillRect/>
            </a:stretch>
          </a:blipFill>
        </p:spPr>
        <p:txBody>
          <a:bodyPr wrap="square" lIns="0" tIns="0" rIns="0" bIns="0" rtlCol="0"/>
          <a:lstStyle/>
          <a:p>
            <a:endParaRPr/>
          </a:p>
        </p:txBody>
      </p:sp>
      <p:sp>
        <p:nvSpPr>
          <p:cNvPr id="55" name="object 55"/>
          <p:cNvSpPr/>
          <p:nvPr/>
        </p:nvSpPr>
        <p:spPr>
          <a:xfrm>
            <a:off x="3991356" y="3857245"/>
            <a:ext cx="1176527" cy="112775"/>
          </a:xfrm>
          <a:prstGeom prst="rect">
            <a:avLst/>
          </a:prstGeom>
          <a:blipFill>
            <a:blip r:embed="rId3" cstate="print"/>
            <a:stretch>
              <a:fillRect/>
            </a:stretch>
          </a:blipFill>
        </p:spPr>
        <p:txBody>
          <a:bodyPr wrap="square" lIns="0" tIns="0" rIns="0" bIns="0" rtlCol="0"/>
          <a:lstStyle/>
          <a:p>
            <a:endParaRPr/>
          </a:p>
        </p:txBody>
      </p:sp>
      <p:sp>
        <p:nvSpPr>
          <p:cNvPr id="56" name="object 56"/>
          <p:cNvSpPr/>
          <p:nvPr/>
        </p:nvSpPr>
        <p:spPr>
          <a:xfrm>
            <a:off x="3991356" y="3387852"/>
            <a:ext cx="1176527" cy="7620"/>
          </a:xfrm>
          <a:prstGeom prst="rect">
            <a:avLst/>
          </a:prstGeom>
          <a:blipFill>
            <a:blip r:embed="rId4" cstate="print"/>
            <a:stretch>
              <a:fillRect/>
            </a:stretch>
          </a:blipFill>
        </p:spPr>
        <p:txBody>
          <a:bodyPr wrap="square" lIns="0" tIns="0" rIns="0" bIns="0" rtlCol="0"/>
          <a:lstStyle/>
          <a:p>
            <a:endParaRPr/>
          </a:p>
        </p:txBody>
      </p:sp>
      <p:sp>
        <p:nvSpPr>
          <p:cNvPr id="57" name="object 57"/>
          <p:cNvSpPr/>
          <p:nvPr/>
        </p:nvSpPr>
        <p:spPr>
          <a:xfrm>
            <a:off x="3942588" y="3395471"/>
            <a:ext cx="1271270" cy="462280"/>
          </a:xfrm>
          <a:custGeom>
            <a:avLst/>
            <a:gdLst/>
            <a:ahLst/>
            <a:cxnLst/>
            <a:rect l="l" t="t" r="r" b="b"/>
            <a:pathLst>
              <a:path w="1271270" h="462279">
                <a:moveTo>
                  <a:pt x="0" y="0"/>
                </a:moveTo>
                <a:lnTo>
                  <a:pt x="1271015" y="0"/>
                </a:lnTo>
                <a:lnTo>
                  <a:pt x="1271015" y="461772"/>
                </a:lnTo>
                <a:lnTo>
                  <a:pt x="0" y="461772"/>
                </a:lnTo>
                <a:lnTo>
                  <a:pt x="0" y="0"/>
                </a:lnTo>
                <a:close/>
              </a:path>
            </a:pathLst>
          </a:custGeom>
          <a:solidFill>
            <a:srgbClr val="92D050"/>
          </a:solidFill>
        </p:spPr>
        <p:txBody>
          <a:bodyPr wrap="square" lIns="0" tIns="0" rIns="0" bIns="0" rtlCol="0"/>
          <a:lstStyle/>
          <a:p>
            <a:endParaRPr/>
          </a:p>
        </p:txBody>
      </p:sp>
      <p:sp>
        <p:nvSpPr>
          <p:cNvPr id="58" name="object 58"/>
          <p:cNvSpPr/>
          <p:nvPr/>
        </p:nvSpPr>
        <p:spPr>
          <a:xfrm>
            <a:off x="3942588" y="3395471"/>
            <a:ext cx="1271270" cy="462280"/>
          </a:xfrm>
          <a:custGeom>
            <a:avLst/>
            <a:gdLst/>
            <a:ahLst/>
            <a:cxnLst/>
            <a:rect l="l" t="t" r="r" b="b"/>
            <a:pathLst>
              <a:path w="1271270" h="462279">
                <a:moveTo>
                  <a:pt x="0" y="0"/>
                </a:moveTo>
                <a:lnTo>
                  <a:pt x="1271015" y="0"/>
                </a:lnTo>
                <a:lnTo>
                  <a:pt x="1271015" y="461772"/>
                </a:lnTo>
                <a:lnTo>
                  <a:pt x="0" y="461772"/>
                </a:lnTo>
                <a:lnTo>
                  <a:pt x="0" y="0"/>
                </a:lnTo>
                <a:close/>
              </a:path>
            </a:pathLst>
          </a:custGeom>
          <a:ln w="12700">
            <a:solidFill>
              <a:srgbClr val="00AF50"/>
            </a:solidFill>
          </a:ln>
        </p:spPr>
        <p:txBody>
          <a:bodyPr wrap="square" lIns="0" tIns="0" rIns="0" bIns="0" rtlCol="0"/>
          <a:lstStyle/>
          <a:p>
            <a:endParaRPr/>
          </a:p>
        </p:txBody>
      </p:sp>
      <p:sp>
        <p:nvSpPr>
          <p:cNvPr id="59" name="object 59"/>
          <p:cNvSpPr/>
          <p:nvPr/>
        </p:nvSpPr>
        <p:spPr>
          <a:xfrm>
            <a:off x="4938195" y="3862295"/>
            <a:ext cx="24765" cy="1339215"/>
          </a:xfrm>
          <a:custGeom>
            <a:avLst/>
            <a:gdLst/>
            <a:ahLst/>
            <a:cxnLst/>
            <a:rect l="l" t="t" r="r" b="b"/>
            <a:pathLst>
              <a:path w="24764" h="1339214">
                <a:moveTo>
                  <a:pt x="24358" y="0"/>
                </a:moveTo>
                <a:lnTo>
                  <a:pt x="0" y="1338795"/>
                </a:lnTo>
              </a:path>
            </a:pathLst>
          </a:custGeom>
          <a:ln w="12700">
            <a:solidFill>
              <a:srgbClr val="00AF50"/>
            </a:solidFill>
          </a:ln>
        </p:spPr>
        <p:txBody>
          <a:bodyPr wrap="square" lIns="0" tIns="0" rIns="0" bIns="0" rtlCol="0"/>
          <a:lstStyle/>
          <a:p>
            <a:endParaRPr/>
          </a:p>
        </p:txBody>
      </p:sp>
      <p:sp>
        <p:nvSpPr>
          <p:cNvPr id="60" name="object 60"/>
          <p:cNvSpPr/>
          <p:nvPr/>
        </p:nvSpPr>
        <p:spPr>
          <a:xfrm>
            <a:off x="4900333" y="5187701"/>
            <a:ext cx="76200" cy="77470"/>
          </a:xfrm>
          <a:custGeom>
            <a:avLst/>
            <a:gdLst/>
            <a:ahLst/>
            <a:cxnLst/>
            <a:rect l="l" t="t" r="r" b="b"/>
            <a:pathLst>
              <a:path w="76200" h="77470">
                <a:moveTo>
                  <a:pt x="0" y="0"/>
                </a:moveTo>
                <a:lnTo>
                  <a:pt x="36715" y="76885"/>
                </a:lnTo>
                <a:lnTo>
                  <a:pt x="76187" y="1384"/>
                </a:lnTo>
                <a:lnTo>
                  <a:pt x="0" y="0"/>
                </a:lnTo>
                <a:close/>
              </a:path>
            </a:pathLst>
          </a:custGeom>
          <a:solidFill>
            <a:srgbClr val="00AF50"/>
          </a:solidFill>
        </p:spPr>
        <p:txBody>
          <a:bodyPr wrap="square" lIns="0" tIns="0" rIns="0" bIns="0" rtlCol="0"/>
          <a:lstStyle/>
          <a:p>
            <a:endParaRPr/>
          </a:p>
        </p:txBody>
      </p:sp>
      <p:sp>
        <p:nvSpPr>
          <p:cNvPr id="61" name="object 61"/>
          <p:cNvSpPr txBox="1"/>
          <p:nvPr/>
        </p:nvSpPr>
        <p:spPr>
          <a:xfrm>
            <a:off x="3208020" y="3412430"/>
            <a:ext cx="2026920" cy="391160"/>
          </a:xfrm>
          <a:prstGeom prst="rect">
            <a:avLst/>
          </a:prstGeom>
        </p:spPr>
        <p:txBody>
          <a:bodyPr vert="horz" wrap="square" lIns="0" tIns="12700" rIns="0" bIns="0" rtlCol="0">
            <a:spAutoFit/>
          </a:bodyPr>
          <a:lstStyle/>
          <a:p>
            <a:pPr marL="913765" marR="190500" indent="152400">
              <a:spcBef>
                <a:spcPts val="100"/>
              </a:spcBef>
            </a:pPr>
            <a:r>
              <a:rPr sz="1200" b="1" dirty="0">
                <a:latin typeface="Meiryo"/>
                <a:cs typeface="Meiryo"/>
              </a:rPr>
              <a:t>民間消費 デフレーター</a:t>
            </a:r>
            <a:endParaRPr sz="1200">
              <a:latin typeface="Meiryo"/>
              <a:cs typeface="Meiryo"/>
            </a:endParaRPr>
          </a:p>
        </p:txBody>
      </p:sp>
      <p:sp>
        <p:nvSpPr>
          <p:cNvPr id="62" name="object 62"/>
          <p:cNvSpPr/>
          <p:nvPr/>
        </p:nvSpPr>
        <p:spPr>
          <a:xfrm>
            <a:off x="3186683" y="4015741"/>
            <a:ext cx="1033780" cy="231775"/>
          </a:xfrm>
          <a:custGeom>
            <a:avLst/>
            <a:gdLst/>
            <a:ahLst/>
            <a:cxnLst/>
            <a:rect l="l" t="t" r="r" b="b"/>
            <a:pathLst>
              <a:path w="1033780" h="231775">
                <a:moveTo>
                  <a:pt x="0" y="0"/>
                </a:moveTo>
                <a:lnTo>
                  <a:pt x="1033271" y="0"/>
                </a:lnTo>
                <a:lnTo>
                  <a:pt x="1033271" y="231648"/>
                </a:lnTo>
                <a:lnTo>
                  <a:pt x="0" y="231648"/>
                </a:lnTo>
                <a:lnTo>
                  <a:pt x="0" y="0"/>
                </a:lnTo>
                <a:close/>
              </a:path>
            </a:pathLst>
          </a:custGeom>
          <a:solidFill>
            <a:srgbClr val="FF99FF"/>
          </a:solidFill>
        </p:spPr>
        <p:txBody>
          <a:bodyPr wrap="square" lIns="0" tIns="0" rIns="0" bIns="0" rtlCol="0"/>
          <a:lstStyle/>
          <a:p>
            <a:endParaRPr/>
          </a:p>
        </p:txBody>
      </p:sp>
      <p:sp>
        <p:nvSpPr>
          <p:cNvPr id="63" name="object 63"/>
          <p:cNvSpPr/>
          <p:nvPr/>
        </p:nvSpPr>
        <p:spPr>
          <a:xfrm>
            <a:off x="3186683" y="4015741"/>
            <a:ext cx="1033780" cy="231775"/>
          </a:xfrm>
          <a:custGeom>
            <a:avLst/>
            <a:gdLst/>
            <a:ahLst/>
            <a:cxnLst/>
            <a:rect l="l" t="t" r="r" b="b"/>
            <a:pathLst>
              <a:path w="1033780" h="231775">
                <a:moveTo>
                  <a:pt x="0" y="0"/>
                </a:moveTo>
                <a:lnTo>
                  <a:pt x="1033271" y="0"/>
                </a:lnTo>
                <a:lnTo>
                  <a:pt x="1033271" y="231648"/>
                </a:lnTo>
                <a:lnTo>
                  <a:pt x="0" y="231648"/>
                </a:lnTo>
                <a:lnTo>
                  <a:pt x="0" y="0"/>
                </a:lnTo>
                <a:close/>
              </a:path>
            </a:pathLst>
          </a:custGeom>
          <a:ln w="12700">
            <a:solidFill>
              <a:srgbClr val="FF33CC"/>
            </a:solidFill>
          </a:ln>
        </p:spPr>
        <p:txBody>
          <a:bodyPr wrap="square" lIns="0" tIns="0" rIns="0" bIns="0" rtlCol="0"/>
          <a:lstStyle/>
          <a:p>
            <a:endParaRPr/>
          </a:p>
        </p:txBody>
      </p:sp>
      <p:sp>
        <p:nvSpPr>
          <p:cNvPr id="64" name="object 64"/>
          <p:cNvSpPr/>
          <p:nvPr/>
        </p:nvSpPr>
        <p:spPr>
          <a:xfrm>
            <a:off x="3746893" y="4279156"/>
            <a:ext cx="191135" cy="337185"/>
          </a:xfrm>
          <a:custGeom>
            <a:avLst/>
            <a:gdLst/>
            <a:ahLst/>
            <a:cxnLst/>
            <a:rect l="l" t="t" r="r" b="b"/>
            <a:pathLst>
              <a:path w="191135" h="337185">
                <a:moveTo>
                  <a:pt x="0" y="0"/>
                </a:moveTo>
                <a:lnTo>
                  <a:pt x="191122" y="336715"/>
                </a:lnTo>
              </a:path>
            </a:pathLst>
          </a:custGeom>
          <a:ln w="12700">
            <a:solidFill>
              <a:srgbClr val="FF33CC"/>
            </a:solidFill>
          </a:ln>
        </p:spPr>
        <p:txBody>
          <a:bodyPr wrap="square" lIns="0" tIns="0" rIns="0" bIns="0" rtlCol="0"/>
          <a:lstStyle/>
          <a:p>
            <a:endParaRPr/>
          </a:p>
        </p:txBody>
      </p:sp>
      <p:sp>
        <p:nvSpPr>
          <p:cNvPr id="65" name="object 65"/>
          <p:cNvSpPr/>
          <p:nvPr/>
        </p:nvSpPr>
        <p:spPr>
          <a:xfrm>
            <a:off x="3898613" y="4586018"/>
            <a:ext cx="71120" cy="85090"/>
          </a:xfrm>
          <a:custGeom>
            <a:avLst/>
            <a:gdLst/>
            <a:ahLst/>
            <a:cxnLst/>
            <a:rect l="l" t="t" r="r" b="b"/>
            <a:pathLst>
              <a:path w="71119" h="85089">
                <a:moveTo>
                  <a:pt x="66268" y="0"/>
                </a:moveTo>
                <a:lnTo>
                  <a:pt x="0" y="37617"/>
                </a:lnTo>
                <a:lnTo>
                  <a:pt x="70738" y="85077"/>
                </a:lnTo>
                <a:lnTo>
                  <a:pt x="66268" y="0"/>
                </a:lnTo>
                <a:close/>
              </a:path>
            </a:pathLst>
          </a:custGeom>
          <a:solidFill>
            <a:srgbClr val="FF33CC"/>
          </a:solidFill>
        </p:spPr>
        <p:txBody>
          <a:bodyPr wrap="square" lIns="0" tIns="0" rIns="0" bIns="0" rtlCol="0"/>
          <a:lstStyle/>
          <a:p>
            <a:endParaRPr/>
          </a:p>
        </p:txBody>
      </p:sp>
      <p:sp>
        <p:nvSpPr>
          <p:cNvPr id="66" name="object 66"/>
          <p:cNvSpPr txBox="1"/>
          <p:nvPr/>
        </p:nvSpPr>
        <p:spPr>
          <a:xfrm>
            <a:off x="3208273" y="4009521"/>
            <a:ext cx="1005840" cy="197490"/>
          </a:xfrm>
          <a:prstGeom prst="rect">
            <a:avLst/>
          </a:prstGeom>
        </p:spPr>
        <p:txBody>
          <a:bodyPr vert="horz" wrap="square" lIns="0" tIns="12700" rIns="0" bIns="0" rtlCol="0">
            <a:spAutoFit/>
          </a:bodyPr>
          <a:lstStyle/>
          <a:p>
            <a:pPr marL="112395">
              <a:spcBef>
                <a:spcPts val="100"/>
              </a:spcBef>
            </a:pPr>
            <a:r>
              <a:rPr sz="1200" b="1" dirty="0">
                <a:latin typeface="Meiryo"/>
                <a:cs typeface="Meiryo"/>
              </a:rPr>
              <a:t>労働生産性</a:t>
            </a:r>
            <a:endParaRPr sz="1200">
              <a:latin typeface="Meiryo"/>
              <a:cs typeface="Meiryo"/>
            </a:endParaRPr>
          </a:p>
        </p:txBody>
      </p:sp>
      <p:sp>
        <p:nvSpPr>
          <p:cNvPr id="67" name="object 67"/>
          <p:cNvSpPr/>
          <p:nvPr/>
        </p:nvSpPr>
        <p:spPr>
          <a:xfrm>
            <a:off x="8392669" y="4945379"/>
            <a:ext cx="1926589" cy="0"/>
          </a:xfrm>
          <a:custGeom>
            <a:avLst/>
            <a:gdLst/>
            <a:ahLst/>
            <a:cxnLst/>
            <a:rect l="l" t="t" r="r" b="b"/>
            <a:pathLst>
              <a:path w="1926590">
                <a:moveTo>
                  <a:pt x="0" y="0"/>
                </a:moveTo>
                <a:lnTo>
                  <a:pt x="1926336" y="0"/>
                </a:lnTo>
              </a:path>
            </a:pathLst>
          </a:custGeom>
          <a:ln w="3175">
            <a:solidFill>
              <a:srgbClr val="000000"/>
            </a:solidFill>
          </a:ln>
        </p:spPr>
        <p:txBody>
          <a:bodyPr wrap="square" lIns="0" tIns="0" rIns="0" bIns="0" rtlCol="0"/>
          <a:lstStyle/>
          <a:p>
            <a:endParaRPr/>
          </a:p>
        </p:txBody>
      </p:sp>
      <p:sp>
        <p:nvSpPr>
          <p:cNvPr id="68" name="object 68"/>
          <p:cNvSpPr/>
          <p:nvPr/>
        </p:nvSpPr>
        <p:spPr>
          <a:xfrm>
            <a:off x="8392669" y="4151376"/>
            <a:ext cx="1926589" cy="0"/>
          </a:xfrm>
          <a:custGeom>
            <a:avLst/>
            <a:gdLst/>
            <a:ahLst/>
            <a:cxnLst/>
            <a:rect l="l" t="t" r="r" b="b"/>
            <a:pathLst>
              <a:path w="1926590">
                <a:moveTo>
                  <a:pt x="0" y="0"/>
                </a:moveTo>
                <a:lnTo>
                  <a:pt x="1926336" y="0"/>
                </a:lnTo>
              </a:path>
            </a:pathLst>
          </a:custGeom>
          <a:ln w="3175">
            <a:solidFill>
              <a:srgbClr val="000000"/>
            </a:solidFill>
          </a:ln>
        </p:spPr>
        <p:txBody>
          <a:bodyPr wrap="square" lIns="0" tIns="0" rIns="0" bIns="0" rtlCol="0"/>
          <a:lstStyle/>
          <a:p>
            <a:endParaRPr/>
          </a:p>
        </p:txBody>
      </p:sp>
      <p:sp>
        <p:nvSpPr>
          <p:cNvPr id="69" name="object 69"/>
          <p:cNvSpPr/>
          <p:nvPr/>
        </p:nvSpPr>
        <p:spPr>
          <a:xfrm>
            <a:off x="8392669" y="3355847"/>
            <a:ext cx="1926589" cy="0"/>
          </a:xfrm>
          <a:custGeom>
            <a:avLst/>
            <a:gdLst/>
            <a:ahLst/>
            <a:cxnLst/>
            <a:rect l="l" t="t" r="r" b="b"/>
            <a:pathLst>
              <a:path w="1926590">
                <a:moveTo>
                  <a:pt x="0" y="0"/>
                </a:moveTo>
                <a:lnTo>
                  <a:pt x="1926336" y="0"/>
                </a:lnTo>
              </a:path>
            </a:pathLst>
          </a:custGeom>
          <a:ln w="3175">
            <a:solidFill>
              <a:srgbClr val="000000"/>
            </a:solidFill>
          </a:ln>
        </p:spPr>
        <p:txBody>
          <a:bodyPr wrap="square" lIns="0" tIns="0" rIns="0" bIns="0" rtlCol="0"/>
          <a:lstStyle/>
          <a:p>
            <a:endParaRPr/>
          </a:p>
        </p:txBody>
      </p:sp>
      <p:sp>
        <p:nvSpPr>
          <p:cNvPr id="70" name="object 70"/>
          <p:cNvSpPr/>
          <p:nvPr/>
        </p:nvSpPr>
        <p:spPr>
          <a:xfrm>
            <a:off x="9419843" y="2561844"/>
            <a:ext cx="899160" cy="0"/>
          </a:xfrm>
          <a:custGeom>
            <a:avLst/>
            <a:gdLst/>
            <a:ahLst/>
            <a:cxnLst/>
            <a:rect l="l" t="t" r="r" b="b"/>
            <a:pathLst>
              <a:path w="899159">
                <a:moveTo>
                  <a:pt x="0" y="0"/>
                </a:moveTo>
                <a:lnTo>
                  <a:pt x="899160" y="0"/>
                </a:lnTo>
              </a:path>
            </a:pathLst>
          </a:custGeom>
          <a:ln w="3175">
            <a:solidFill>
              <a:srgbClr val="000000"/>
            </a:solidFill>
          </a:ln>
        </p:spPr>
        <p:txBody>
          <a:bodyPr wrap="square" lIns="0" tIns="0" rIns="0" bIns="0" rtlCol="0"/>
          <a:lstStyle/>
          <a:p>
            <a:endParaRPr/>
          </a:p>
        </p:txBody>
      </p:sp>
      <p:sp>
        <p:nvSpPr>
          <p:cNvPr id="71" name="object 71"/>
          <p:cNvSpPr/>
          <p:nvPr/>
        </p:nvSpPr>
        <p:spPr>
          <a:xfrm>
            <a:off x="8392669" y="2561844"/>
            <a:ext cx="9525" cy="0"/>
          </a:xfrm>
          <a:custGeom>
            <a:avLst/>
            <a:gdLst/>
            <a:ahLst/>
            <a:cxnLst/>
            <a:rect l="l" t="t" r="r" b="b"/>
            <a:pathLst>
              <a:path w="9525">
                <a:moveTo>
                  <a:pt x="0" y="0"/>
                </a:moveTo>
                <a:lnTo>
                  <a:pt x="9143" y="0"/>
                </a:lnTo>
              </a:path>
            </a:pathLst>
          </a:custGeom>
          <a:ln w="3175">
            <a:solidFill>
              <a:srgbClr val="000000"/>
            </a:solidFill>
          </a:ln>
        </p:spPr>
        <p:txBody>
          <a:bodyPr wrap="square" lIns="0" tIns="0" rIns="0" bIns="0" rtlCol="0"/>
          <a:lstStyle/>
          <a:p>
            <a:endParaRPr/>
          </a:p>
        </p:txBody>
      </p:sp>
      <p:sp>
        <p:nvSpPr>
          <p:cNvPr id="72" name="object 72"/>
          <p:cNvSpPr/>
          <p:nvPr/>
        </p:nvSpPr>
        <p:spPr>
          <a:xfrm>
            <a:off x="9934957" y="1766316"/>
            <a:ext cx="384175" cy="0"/>
          </a:xfrm>
          <a:custGeom>
            <a:avLst/>
            <a:gdLst/>
            <a:ahLst/>
            <a:cxnLst/>
            <a:rect l="l" t="t" r="r" b="b"/>
            <a:pathLst>
              <a:path w="384175">
                <a:moveTo>
                  <a:pt x="0" y="0"/>
                </a:moveTo>
                <a:lnTo>
                  <a:pt x="384048" y="0"/>
                </a:lnTo>
              </a:path>
            </a:pathLst>
          </a:custGeom>
          <a:ln w="3175">
            <a:solidFill>
              <a:srgbClr val="000000"/>
            </a:solidFill>
          </a:ln>
        </p:spPr>
        <p:txBody>
          <a:bodyPr wrap="square" lIns="0" tIns="0" rIns="0" bIns="0" rtlCol="0"/>
          <a:lstStyle/>
          <a:p>
            <a:endParaRPr/>
          </a:p>
        </p:txBody>
      </p:sp>
      <p:sp>
        <p:nvSpPr>
          <p:cNvPr id="73" name="object 73"/>
          <p:cNvSpPr/>
          <p:nvPr/>
        </p:nvSpPr>
        <p:spPr>
          <a:xfrm>
            <a:off x="8392668" y="1766316"/>
            <a:ext cx="373380" cy="0"/>
          </a:xfrm>
          <a:custGeom>
            <a:avLst/>
            <a:gdLst/>
            <a:ahLst/>
            <a:cxnLst/>
            <a:rect l="l" t="t" r="r" b="b"/>
            <a:pathLst>
              <a:path w="373379">
                <a:moveTo>
                  <a:pt x="0" y="0"/>
                </a:moveTo>
                <a:lnTo>
                  <a:pt x="373379" y="0"/>
                </a:lnTo>
              </a:path>
            </a:pathLst>
          </a:custGeom>
          <a:ln w="3175">
            <a:solidFill>
              <a:srgbClr val="000000"/>
            </a:solidFill>
          </a:ln>
        </p:spPr>
        <p:txBody>
          <a:bodyPr wrap="square" lIns="0" tIns="0" rIns="0" bIns="0" rtlCol="0"/>
          <a:lstStyle/>
          <a:p>
            <a:endParaRPr/>
          </a:p>
        </p:txBody>
      </p:sp>
      <p:sp>
        <p:nvSpPr>
          <p:cNvPr id="74" name="object 74"/>
          <p:cNvSpPr/>
          <p:nvPr/>
        </p:nvSpPr>
        <p:spPr>
          <a:xfrm>
            <a:off x="8392669" y="1370075"/>
            <a:ext cx="1926589" cy="4371340"/>
          </a:xfrm>
          <a:custGeom>
            <a:avLst/>
            <a:gdLst/>
            <a:ahLst/>
            <a:cxnLst/>
            <a:rect l="l" t="t" r="r" b="b"/>
            <a:pathLst>
              <a:path w="1926590" h="4371340">
                <a:moveTo>
                  <a:pt x="0" y="0"/>
                </a:moveTo>
                <a:lnTo>
                  <a:pt x="1926335" y="0"/>
                </a:lnTo>
                <a:lnTo>
                  <a:pt x="1926335" y="4370832"/>
                </a:lnTo>
                <a:lnTo>
                  <a:pt x="0" y="4370832"/>
                </a:lnTo>
                <a:lnTo>
                  <a:pt x="0" y="0"/>
                </a:lnTo>
                <a:close/>
              </a:path>
            </a:pathLst>
          </a:custGeom>
          <a:ln w="12192">
            <a:solidFill>
              <a:srgbClr val="0F1A1D"/>
            </a:solidFill>
          </a:ln>
        </p:spPr>
        <p:txBody>
          <a:bodyPr wrap="square" lIns="0" tIns="0" rIns="0" bIns="0" rtlCol="0"/>
          <a:lstStyle/>
          <a:p>
            <a:endParaRPr/>
          </a:p>
        </p:txBody>
      </p:sp>
      <p:sp>
        <p:nvSpPr>
          <p:cNvPr id="75" name="object 75"/>
          <p:cNvSpPr/>
          <p:nvPr/>
        </p:nvSpPr>
        <p:spPr>
          <a:xfrm>
            <a:off x="8392667" y="1370075"/>
            <a:ext cx="0" cy="4371340"/>
          </a:xfrm>
          <a:custGeom>
            <a:avLst/>
            <a:gdLst/>
            <a:ahLst/>
            <a:cxnLst/>
            <a:rect l="l" t="t" r="r" b="b"/>
            <a:pathLst>
              <a:path h="4371340">
                <a:moveTo>
                  <a:pt x="0" y="0"/>
                </a:moveTo>
                <a:lnTo>
                  <a:pt x="0" y="4370832"/>
                </a:lnTo>
              </a:path>
            </a:pathLst>
          </a:custGeom>
          <a:ln w="3175">
            <a:solidFill>
              <a:srgbClr val="000000"/>
            </a:solidFill>
          </a:ln>
        </p:spPr>
        <p:txBody>
          <a:bodyPr wrap="square" lIns="0" tIns="0" rIns="0" bIns="0" rtlCol="0"/>
          <a:lstStyle/>
          <a:p>
            <a:endParaRPr/>
          </a:p>
        </p:txBody>
      </p:sp>
      <p:sp>
        <p:nvSpPr>
          <p:cNvPr id="76" name="object 76"/>
          <p:cNvSpPr/>
          <p:nvPr/>
        </p:nvSpPr>
        <p:spPr>
          <a:xfrm>
            <a:off x="8392669" y="5740908"/>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77" name="object 77"/>
          <p:cNvSpPr/>
          <p:nvPr/>
        </p:nvSpPr>
        <p:spPr>
          <a:xfrm>
            <a:off x="8392669" y="4945379"/>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78" name="object 78"/>
          <p:cNvSpPr/>
          <p:nvPr/>
        </p:nvSpPr>
        <p:spPr>
          <a:xfrm>
            <a:off x="8392669" y="4151376"/>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79" name="object 79"/>
          <p:cNvSpPr/>
          <p:nvPr/>
        </p:nvSpPr>
        <p:spPr>
          <a:xfrm>
            <a:off x="8392669" y="3355847"/>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80" name="object 80"/>
          <p:cNvSpPr/>
          <p:nvPr/>
        </p:nvSpPr>
        <p:spPr>
          <a:xfrm>
            <a:off x="8392669" y="2561844"/>
            <a:ext cx="9525" cy="0"/>
          </a:xfrm>
          <a:custGeom>
            <a:avLst/>
            <a:gdLst/>
            <a:ahLst/>
            <a:cxnLst/>
            <a:rect l="l" t="t" r="r" b="b"/>
            <a:pathLst>
              <a:path w="9525">
                <a:moveTo>
                  <a:pt x="0" y="0"/>
                </a:moveTo>
                <a:lnTo>
                  <a:pt x="9143" y="0"/>
                </a:lnTo>
              </a:path>
            </a:pathLst>
          </a:custGeom>
          <a:ln w="3175">
            <a:solidFill>
              <a:srgbClr val="000000"/>
            </a:solidFill>
          </a:ln>
        </p:spPr>
        <p:txBody>
          <a:bodyPr wrap="square" lIns="0" tIns="0" rIns="0" bIns="0" rtlCol="0"/>
          <a:lstStyle/>
          <a:p>
            <a:endParaRPr/>
          </a:p>
        </p:txBody>
      </p:sp>
      <p:sp>
        <p:nvSpPr>
          <p:cNvPr id="81" name="object 81"/>
          <p:cNvSpPr/>
          <p:nvPr/>
        </p:nvSpPr>
        <p:spPr>
          <a:xfrm>
            <a:off x="8392669" y="1766316"/>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82" name="object 82"/>
          <p:cNvSpPr/>
          <p:nvPr/>
        </p:nvSpPr>
        <p:spPr>
          <a:xfrm>
            <a:off x="8392669" y="5740908"/>
            <a:ext cx="1926589" cy="0"/>
          </a:xfrm>
          <a:custGeom>
            <a:avLst/>
            <a:gdLst/>
            <a:ahLst/>
            <a:cxnLst/>
            <a:rect l="l" t="t" r="r" b="b"/>
            <a:pathLst>
              <a:path w="1926590">
                <a:moveTo>
                  <a:pt x="0" y="0"/>
                </a:moveTo>
                <a:lnTo>
                  <a:pt x="1926336" y="0"/>
                </a:lnTo>
              </a:path>
            </a:pathLst>
          </a:custGeom>
          <a:ln w="3175">
            <a:solidFill>
              <a:srgbClr val="000000"/>
            </a:solidFill>
          </a:ln>
        </p:spPr>
        <p:txBody>
          <a:bodyPr wrap="square" lIns="0" tIns="0" rIns="0" bIns="0" rtlCol="0"/>
          <a:lstStyle/>
          <a:p>
            <a:endParaRPr/>
          </a:p>
        </p:txBody>
      </p:sp>
      <p:sp>
        <p:nvSpPr>
          <p:cNvPr id="83" name="object 83"/>
          <p:cNvSpPr/>
          <p:nvPr/>
        </p:nvSpPr>
        <p:spPr>
          <a:xfrm>
            <a:off x="8499347"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4" name="object 84"/>
          <p:cNvSpPr/>
          <p:nvPr/>
        </p:nvSpPr>
        <p:spPr>
          <a:xfrm>
            <a:off x="8606028"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5" name="object 85"/>
          <p:cNvSpPr/>
          <p:nvPr/>
        </p:nvSpPr>
        <p:spPr>
          <a:xfrm>
            <a:off x="871423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6" name="object 86"/>
          <p:cNvSpPr/>
          <p:nvPr/>
        </p:nvSpPr>
        <p:spPr>
          <a:xfrm>
            <a:off x="882091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7" name="object 87"/>
          <p:cNvSpPr/>
          <p:nvPr/>
        </p:nvSpPr>
        <p:spPr>
          <a:xfrm>
            <a:off x="8927592"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8" name="object 88"/>
          <p:cNvSpPr/>
          <p:nvPr/>
        </p:nvSpPr>
        <p:spPr>
          <a:xfrm>
            <a:off x="903427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89" name="object 89"/>
          <p:cNvSpPr/>
          <p:nvPr/>
        </p:nvSpPr>
        <p:spPr>
          <a:xfrm>
            <a:off x="9140952"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0" name="object 90"/>
          <p:cNvSpPr/>
          <p:nvPr/>
        </p:nvSpPr>
        <p:spPr>
          <a:xfrm>
            <a:off x="9249156"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1" name="object 91"/>
          <p:cNvSpPr/>
          <p:nvPr/>
        </p:nvSpPr>
        <p:spPr>
          <a:xfrm>
            <a:off x="935583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2" name="object 92"/>
          <p:cNvSpPr/>
          <p:nvPr/>
        </p:nvSpPr>
        <p:spPr>
          <a:xfrm>
            <a:off x="9462516"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3" name="object 93"/>
          <p:cNvSpPr/>
          <p:nvPr/>
        </p:nvSpPr>
        <p:spPr>
          <a:xfrm>
            <a:off x="956919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4" name="object 94"/>
          <p:cNvSpPr/>
          <p:nvPr/>
        </p:nvSpPr>
        <p:spPr>
          <a:xfrm>
            <a:off x="967740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5" name="object 95"/>
          <p:cNvSpPr/>
          <p:nvPr/>
        </p:nvSpPr>
        <p:spPr>
          <a:xfrm>
            <a:off x="978408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6" name="object 96"/>
          <p:cNvSpPr/>
          <p:nvPr/>
        </p:nvSpPr>
        <p:spPr>
          <a:xfrm>
            <a:off x="9890759"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7" name="object 97"/>
          <p:cNvSpPr/>
          <p:nvPr/>
        </p:nvSpPr>
        <p:spPr>
          <a:xfrm>
            <a:off x="999744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8" name="object 98"/>
          <p:cNvSpPr/>
          <p:nvPr/>
        </p:nvSpPr>
        <p:spPr>
          <a:xfrm>
            <a:off x="10104119"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99" name="object 99"/>
          <p:cNvSpPr/>
          <p:nvPr/>
        </p:nvSpPr>
        <p:spPr>
          <a:xfrm>
            <a:off x="10212323"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00" name="object 100"/>
          <p:cNvSpPr/>
          <p:nvPr/>
        </p:nvSpPr>
        <p:spPr>
          <a:xfrm>
            <a:off x="10319004"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01" name="object 101"/>
          <p:cNvSpPr/>
          <p:nvPr/>
        </p:nvSpPr>
        <p:spPr>
          <a:xfrm>
            <a:off x="8445245" y="1692401"/>
            <a:ext cx="1819910" cy="3253740"/>
          </a:xfrm>
          <a:custGeom>
            <a:avLst/>
            <a:gdLst/>
            <a:ahLst/>
            <a:cxnLst/>
            <a:rect l="l" t="t" r="r" b="b"/>
            <a:pathLst>
              <a:path w="1819909" h="3253740">
                <a:moveTo>
                  <a:pt x="0" y="3253740"/>
                </a:moveTo>
                <a:lnTo>
                  <a:pt x="108204" y="3139440"/>
                </a:lnTo>
                <a:lnTo>
                  <a:pt x="214884" y="2985516"/>
                </a:lnTo>
                <a:lnTo>
                  <a:pt x="321564" y="2778252"/>
                </a:lnTo>
                <a:lnTo>
                  <a:pt x="428244" y="2599944"/>
                </a:lnTo>
                <a:lnTo>
                  <a:pt x="536448" y="2304288"/>
                </a:lnTo>
                <a:lnTo>
                  <a:pt x="643128" y="2138172"/>
                </a:lnTo>
                <a:lnTo>
                  <a:pt x="749808" y="1967484"/>
                </a:lnTo>
                <a:lnTo>
                  <a:pt x="856488" y="1732788"/>
                </a:lnTo>
                <a:lnTo>
                  <a:pt x="963168" y="1498092"/>
                </a:lnTo>
                <a:lnTo>
                  <a:pt x="1071372" y="1298448"/>
                </a:lnTo>
                <a:lnTo>
                  <a:pt x="1178052" y="1062228"/>
                </a:lnTo>
                <a:lnTo>
                  <a:pt x="1284732" y="812292"/>
                </a:lnTo>
                <a:lnTo>
                  <a:pt x="1391412" y="603504"/>
                </a:lnTo>
                <a:lnTo>
                  <a:pt x="1499616" y="539496"/>
                </a:lnTo>
                <a:lnTo>
                  <a:pt x="1606296" y="345948"/>
                </a:lnTo>
                <a:lnTo>
                  <a:pt x="1712976" y="147828"/>
                </a:lnTo>
                <a:lnTo>
                  <a:pt x="1819656" y="0"/>
                </a:lnTo>
              </a:path>
            </a:pathLst>
          </a:custGeom>
          <a:ln w="38100">
            <a:solidFill>
              <a:srgbClr val="00AFEF"/>
            </a:solidFill>
          </a:ln>
        </p:spPr>
        <p:txBody>
          <a:bodyPr wrap="square" lIns="0" tIns="0" rIns="0" bIns="0" rtlCol="0"/>
          <a:lstStyle/>
          <a:p>
            <a:endParaRPr/>
          </a:p>
        </p:txBody>
      </p:sp>
      <p:sp>
        <p:nvSpPr>
          <p:cNvPr id="102" name="object 102"/>
          <p:cNvSpPr/>
          <p:nvPr/>
        </p:nvSpPr>
        <p:spPr>
          <a:xfrm>
            <a:off x="8445245" y="3579115"/>
            <a:ext cx="1819910" cy="1367155"/>
          </a:xfrm>
          <a:custGeom>
            <a:avLst/>
            <a:gdLst/>
            <a:ahLst/>
            <a:cxnLst/>
            <a:rect l="l" t="t" r="r" b="b"/>
            <a:pathLst>
              <a:path w="1819909" h="1367154">
                <a:moveTo>
                  <a:pt x="0" y="1367028"/>
                </a:moveTo>
                <a:lnTo>
                  <a:pt x="108204" y="1295400"/>
                </a:lnTo>
                <a:lnTo>
                  <a:pt x="214884" y="1211580"/>
                </a:lnTo>
                <a:lnTo>
                  <a:pt x="321564" y="1126236"/>
                </a:lnTo>
                <a:lnTo>
                  <a:pt x="428244" y="1013460"/>
                </a:lnTo>
                <a:lnTo>
                  <a:pt x="536448" y="909828"/>
                </a:lnTo>
                <a:lnTo>
                  <a:pt x="643128" y="856488"/>
                </a:lnTo>
                <a:lnTo>
                  <a:pt x="749808" y="720852"/>
                </a:lnTo>
                <a:lnTo>
                  <a:pt x="856488" y="605028"/>
                </a:lnTo>
                <a:lnTo>
                  <a:pt x="963168" y="490728"/>
                </a:lnTo>
                <a:lnTo>
                  <a:pt x="1071372" y="420624"/>
                </a:lnTo>
                <a:lnTo>
                  <a:pt x="1178052" y="377952"/>
                </a:lnTo>
                <a:lnTo>
                  <a:pt x="1284732" y="327660"/>
                </a:lnTo>
                <a:lnTo>
                  <a:pt x="1391412" y="306324"/>
                </a:lnTo>
                <a:lnTo>
                  <a:pt x="1499616" y="243840"/>
                </a:lnTo>
                <a:lnTo>
                  <a:pt x="1606296" y="86868"/>
                </a:lnTo>
                <a:lnTo>
                  <a:pt x="1712976" y="41148"/>
                </a:lnTo>
                <a:lnTo>
                  <a:pt x="1819656" y="0"/>
                </a:lnTo>
              </a:path>
            </a:pathLst>
          </a:custGeom>
          <a:ln w="38100">
            <a:solidFill>
              <a:srgbClr val="FF00FF"/>
            </a:solidFill>
          </a:ln>
        </p:spPr>
        <p:txBody>
          <a:bodyPr wrap="square" lIns="0" tIns="0" rIns="0" bIns="0" rtlCol="0"/>
          <a:lstStyle/>
          <a:p>
            <a:endParaRPr/>
          </a:p>
        </p:txBody>
      </p:sp>
      <p:sp>
        <p:nvSpPr>
          <p:cNvPr id="103" name="object 103"/>
          <p:cNvSpPr/>
          <p:nvPr/>
        </p:nvSpPr>
        <p:spPr>
          <a:xfrm>
            <a:off x="8445245" y="3306318"/>
            <a:ext cx="1819910" cy="1640205"/>
          </a:xfrm>
          <a:custGeom>
            <a:avLst/>
            <a:gdLst/>
            <a:ahLst/>
            <a:cxnLst/>
            <a:rect l="l" t="t" r="r" b="b"/>
            <a:pathLst>
              <a:path w="1819909" h="1640204">
                <a:moveTo>
                  <a:pt x="0" y="1639823"/>
                </a:moveTo>
                <a:lnTo>
                  <a:pt x="108204" y="1552955"/>
                </a:lnTo>
                <a:lnTo>
                  <a:pt x="214884" y="1476755"/>
                </a:lnTo>
                <a:lnTo>
                  <a:pt x="321564" y="1437131"/>
                </a:lnTo>
                <a:lnTo>
                  <a:pt x="428244" y="1368551"/>
                </a:lnTo>
                <a:lnTo>
                  <a:pt x="536448" y="1263395"/>
                </a:lnTo>
                <a:lnTo>
                  <a:pt x="643128" y="1179575"/>
                </a:lnTo>
                <a:lnTo>
                  <a:pt x="749808" y="1120139"/>
                </a:lnTo>
                <a:lnTo>
                  <a:pt x="856488" y="1028699"/>
                </a:lnTo>
                <a:lnTo>
                  <a:pt x="963168" y="909827"/>
                </a:lnTo>
                <a:lnTo>
                  <a:pt x="1071372" y="769619"/>
                </a:lnTo>
                <a:lnTo>
                  <a:pt x="1178052" y="638555"/>
                </a:lnTo>
                <a:lnTo>
                  <a:pt x="1284732" y="502919"/>
                </a:lnTo>
                <a:lnTo>
                  <a:pt x="1391412" y="336803"/>
                </a:lnTo>
                <a:lnTo>
                  <a:pt x="1499616" y="333755"/>
                </a:lnTo>
                <a:lnTo>
                  <a:pt x="1606296" y="233171"/>
                </a:lnTo>
                <a:lnTo>
                  <a:pt x="1712976" y="102107"/>
                </a:lnTo>
                <a:lnTo>
                  <a:pt x="1819656" y="0"/>
                </a:lnTo>
              </a:path>
            </a:pathLst>
          </a:custGeom>
          <a:ln w="38099">
            <a:solidFill>
              <a:srgbClr val="008000"/>
            </a:solidFill>
          </a:ln>
        </p:spPr>
        <p:txBody>
          <a:bodyPr wrap="square" lIns="0" tIns="0" rIns="0" bIns="0" rtlCol="0"/>
          <a:lstStyle/>
          <a:p>
            <a:endParaRPr/>
          </a:p>
        </p:txBody>
      </p:sp>
      <p:sp>
        <p:nvSpPr>
          <p:cNvPr id="104" name="object 104"/>
          <p:cNvSpPr txBox="1"/>
          <p:nvPr/>
        </p:nvSpPr>
        <p:spPr>
          <a:xfrm>
            <a:off x="8085947" y="5638276"/>
            <a:ext cx="165735"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80</a:t>
            </a:r>
            <a:endParaRPr sz="1100">
              <a:latin typeface="MS PGothic"/>
              <a:cs typeface="MS PGothic"/>
            </a:endParaRPr>
          </a:p>
        </p:txBody>
      </p:sp>
      <p:sp>
        <p:nvSpPr>
          <p:cNvPr id="105" name="object 105"/>
          <p:cNvSpPr txBox="1"/>
          <p:nvPr/>
        </p:nvSpPr>
        <p:spPr>
          <a:xfrm>
            <a:off x="8015525" y="4843506"/>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100</a:t>
            </a:r>
            <a:endParaRPr sz="1100">
              <a:latin typeface="MS PGothic"/>
              <a:cs typeface="MS PGothic"/>
            </a:endParaRPr>
          </a:p>
        </p:txBody>
      </p:sp>
      <p:sp>
        <p:nvSpPr>
          <p:cNvPr id="106" name="object 106"/>
          <p:cNvSpPr txBox="1"/>
          <p:nvPr/>
        </p:nvSpPr>
        <p:spPr>
          <a:xfrm>
            <a:off x="8015525" y="4048739"/>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120</a:t>
            </a:r>
            <a:endParaRPr sz="1100">
              <a:latin typeface="MS PGothic"/>
              <a:cs typeface="MS PGothic"/>
            </a:endParaRPr>
          </a:p>
        </p:txBody>
      </p:sp>
      <p:sp>
        <p:nvSpPr>
          <p:cNvPr id="107" name="object 107"/>
          <p:cNvSpPr txBox="1"/>
          <p:nvPr/>
        </p:nvSpPr>
        <p:spPr>
          <a:xfrm>
            <a:off x="8015525" y="3253968"/>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140</a:t>
            </a:r>
            <a:endParaRPr sz="1100">
              <a:latin typeface="MS PGothic"/>
              <a:cs typeface="MS PGothic"/>
            </a:endParaRPr>
          </a:p>
        </p:txBody>
      </p:sp>
      <p:sp>
        <p:nvSpPr>
          <p:cNvPr id="108" name="object 108"/>
          <p:cNvSpPr txBox="1"/>
          <p:nvPr/>
        </p:nvSpPr>
        <p:spPr>
          <a:xfrm>
            <a:off x="8015525" y="2459201"/>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160</a:t>
            </a:r>
            <a:endParaRPr sz="1100">
              <a:latin typeface="MS PGothic"/>
              <a:cs typeface="MS PGothic"/>
            </a:endParaRPr>
          </a:p>
        </p:txBody>
      </p:sp>
      <p:sp>
        <p:nvSpPr>
          <p:cNvPr id="109" name="object 109"/>
          <p:cNvSpPr txBox="1"/>
          <p:nvPr/>
        </p:nvSpPr>
        <p:spPr>
          <a:xfrm>
            <a:off x="8015525" y="1664432"/>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180</a:t>
            </a:r>
            <a:endParaRPr sz="1100">
              <a:latin typeface="MS PGothic"/>
              <a:cs typeface="MS PGothic"/>
            </a:endParaRPr>
          </a:p>
        </p:txBody>
      </p:sp>
      <p:sp>
        <p:nvSpPr>
          <p:cNvPr id="110" name="object 110"/>
          <p:cNvSpPr txBox="1"/>
          <p:nvPr/>
        </p:nvSpPr>
        <p:spPr>
          <a:xfrm>
            <a:off x="8357156" y="581603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1</a:t>
            </a:r>
            <a:r>
              <a:rPr sz="1200" b="1" spc="10" dirty="0">
                <a:latin typeface="MS PGothic"/>
                <a:cs typeface="MS PGothic"/>
              </a:rPr>
              <a:t>9</a:t>
            </a:r>
            <a:r>
              <a:rPr sz="1200" b="1" dirty="0">
                <a:latin typeface="MS PGothic"/>
                <a:cs typeface="MS PGothic"/>
              </a:rPr>
              <a:t>95</a:t>
            </a:r>
            <a:endParaRPr sz="1200">
              <a:latin typeface="MS PGothic"/>
              <a:cs typeface="MS PGothic"/>
            </a:endParaRPr>
          </a:p>
        </p:txBody>
      </p:sp>
      <p:sp>
        <p:nvSpPr>
          <p:cNvPr id="111" name="object 111"/>
          <p:cNvSpPr txBox="1"/>
          <p:nvPr/>
        </p:nvSpPr>
        <p:spPr>
          <a:xfrm>
            <a:off x="8892249" y="581603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00</a:t>
            </a:r>
            <a:endParaRPr sz="1200">
              <a:latin typeface="MS PGothic"/>
              <a:cs typeface="MS PGothic"/>
            </a:endParaRPr>
          </a:p>
        </p:txBody>
      </p:sp>
      <p:sp>
        <p:nvSpPr>
          <p:cNvPr id="112" name="object 112"/>
          <p:cNvSpPr txBox="1"/>
          <p:nvPr/>
        </p:nvSpPr>
        <p:spPr>
          <a:xfrm>
            <a:off x="9427339" y="581603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05</a:t>
            </a:r>
            <a:endParaRPr sz="1200">
              <a:latin typeface="MS PGothic"/>
              <a:cs typeface="MS PGothic"/>
            </a:endParaRPr>
          </a:p>
        </p:txBody>
      </p:sp>
      <p:sp>
        <p:nvSpPr>
          <p:cNvPr id="113" name="object 113"/>
          <p:cNvSpPr txBox="1"/>
          <p:nvPr/>
        </p:nvSpPr>
        <p:spPr>
          <a:xfrm>
            <a:off x="9962431" y="581603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10</a:t>
            </a:r>
            <a:endParaRPr sz="1200">
              <a:latin typeface="MS PGothic"/>
              <a:cs typeface="MS PGothic"/>
            </a:endParaRPr>
          </a:p>
        </p:txBody>
      </p:sp>
      <p:sp>
        <p:nvSpPr>
          <p:cNvPr id="114" name="object 114"/>
          <p:cNvSpPr/>
          <p:nvPr/>
        </p:nvSpPr>
        <p:spPr>
          <a:xfrm>
            <a:off x="8401811" y="2493264"/>
            <a:ext cx="1018540" cy="485140"/>
          </a:xfrm>
          <a:custGeom>
            <a:avLst/>
            <a:gdLst/>
            <a:ahLst/>
            <a:cxnLst/>
            <a:rect l="l" t="t" r="r" b="b"/>
            <a:pathLst>
              <a:path w="1018540" h="485139">
                <a:moveTo>
                  <a:pt x="0" y="0"/>
                </a:moveTo>
                <a:lnTo>
                  <a:pt x="1018031" y="0"/>
                </a:lnTo>
                <a:lnTo>
                  <a:pt x="1018031" y="484632"/>
                </a:lnTo>
                <a:lnTo>
                  <a:pt x="0" y="484632"/>
                </a:lnTo>
                <a:lnTo>
                  <a:pt x="0" y="0"/>
                </a:lnTo>
                <a:close/>
              </a:path>
            </a:pathLst>
          </a:custGeom>
          <a:solidFill>
            <a:srgbClr val="A3DEF4"/>
          </a:solidFill>
        </p:spPr>
        <p:txBody>
          <a:bodyPr wrap="square" lIns="0" tIns="0" rIns="0" bIns="0" rtlCol="0"/>
          <a:lstStyle/>
          <a:p>
            <a:endParaRPr/>
          </a:p>
        </p:txBody>
      </p:sp>
      <p:sp>
        <p:nvSpPr>
          <p:cNvPr id="115" name="object 115"/>
          <p:cNvSpPr/>
          <p:nvPr/>
        </p:nvSpPr>
        <p:spPr>
          <a:xfrm>
            <a:off x="8401811" y="2493264"/>
            <a:ext cx="1018540" cy="485140"/>
          </a:xfrm>
          <a:custGeom>
            <a:avLst/>
            <a:gdLst/>
            <a:ahLst/>
            <a:cxnLst/>
            <a:rect l="l" t="t" r="r" b="b"/>
            <a:pathLst>
              <a:path w="1018540" h="485139">
                <a:moveTo>
                  <a:pt x="0" y="0"/>
                </a:moveTo>
                <a:lnTo>
                  <a:pt x="1018031" y="0"/>
                </a:lnTo>
                <a:lnTo>
                  <a:pt x="1018031" y="484632"/>
                </a:lnTo>
                <a:lnTo>
                  <a:pt x="0" y="484632"/>
                </a:lnTo>
                <a:lnTo>
                  <a:pt x="0" y="0"/>
                </a:lnTo>
                <a:close/>
              </a:path>
            </a:pathLst>
          </a:custGeom>
          <a:ln w="12700">
            <a:solidFill>
              <a:srgbClr val="2D5269"/>
            </a:solidFill>
          </a:ln>
        </p:spPr>
        <p:txBody>
          <a:bodyPr wrap="square" lIns="0" tIns="0" rIns="0" bIns="0" rtlCol="0"/>
          <a:lstStyle/>
          <a:p>
            <a:endParaRPr/>
          </a:p>
        </p:txBody>
      </p:sp>
      <p:sp>
        <p:nvSpPr>
          <p:cNvPr id="116" name="object 116"/>
          <p:cNvSpPr/>
          <p:nvPr/>
        </p:nvSpPr>
        <p:spPr>
          <a:xfrm>
            <a:off x="9421076" y="2718791"/>
            <a:ext cx="59690" cy="26034"/>
          </a:xfrm>
          <a:custGeom>
            <a:avLst/>
            <a:gdLst/>
            <a:ahLst/>
            <a:cxnLst/>
            <a:rect l="l" t="t" r="r" b="b"/>
            <a:pathLst>
              <a:path w="59690" h="26035">
                <a:moveTo>
                  <a:pt x="0" y="0"/>
                </a:moveTo>
                <a:lnTo>
                  <a:pt x="59309" y="25920"/>
                </a:lnTo>
              </a:path>
            </a:pathLst>
          </a:custGeom>
          <a:ln w="12700">
            <a:solidFill>
              <a:srgbClr val="2D5269"/>
            </a:solidFill>
          </a:ln>
        </p:spPr>
        <p:txBody>
          <a:bodyPr wrap="square" lIns="0" tIns="0" rIns="0" bIns="0" rtlCol="0"/>
          <a:lstStyle/>
          <a:p>
            <a:endParaRPr/>
          </a:p>
        </p:txBody>
      </p:sp>
      <p:sp>
        <p:nvSpPr>
          <p:cNvPr id="117" name="object 117"/>
          <p:cNvSpPr/>
          <p:nvPr/>
        </p:nvSpPr>
        <p:spPr>
          <a:xfrm>
            <a:off x="9453480" y="2704719"/>
            <a:ext cx="85090" cy="69850"/>
          </a:xfrm>
          <a:custGeom>
            <a:avLst/>
            <a:gdLst/>
            <a:ahLst/>
            <a:cxnLst/>
            <a:rect l="l" t="t" r="r" b="b"/>
            <a:pathLst>
              <a:path w="85090" h="69850">
                <a:moveTo>
                  <a:pt x="30530" y="0"/>
                </a:moveTo>
                <a:lnTo>
                  <a:pt x="0" y="69824"/>
                </a:lnTo>
                <a:lnTo>
                  <a:pt x="85089" y="65430"/>
                </a:lnTo>
                <a:lnTo>
                  <a:pt x="30530" y="0"/>
                </a:lnTo>
                <a:close/>
              </a:path>
            </a:pathLst>
          </a:custGeom>
          <a:solidFill>
            <a:srgbClr val="2D5269"/>
          </a:solidFill>
        </p:spPr>
        <p:txBody>
          <a:bodyPr wrap="square" lIns="0" tIns="0" rIns="0" bIns="0" rtlCol="0"/>
          <a:lstStyle/>
          <a:p>
            <a:endParaRPr/>
          </a:p>
        </p:txBody>
      </p:sp>
      <p:sp>
        <p:nvSpPr>
          <p:cNvPr id="118" name="object 118"/>
          <p:cNvSpPr txBox="1"/>
          <p:nvPr/>
        </p:nvSpPr>
        <p:spPr>
          <a:xfrm>
            <a:off x="8403464" y="2521779"/>
            <a:ext cx="1010285" cy="391160"/>
          </a:xfrm>
          <a:prstGeom prst="rect">
            <a:avLst/>
          </a:prstGeom>
        </p:spPr>
        <p:txBody>
          <a:bodyPr vert="horz" wrap="square" lIns="0" tIns="12700" rIns="0" bIns="0" rtlCol="0">
            <a:spAutoFit/>
          </a:bodyPr>
          <a:lstStyle/>
          <a:p>
            <a:pPr marL="125730" marR="113664" indent="33020">
              <a:spcBef>
                <a:spcPts val="100"/>
              </a:spcBef>
            </a:pPr>
            <a:r>
              <a:rPr sz="1200" b="1" spc="-5" dirty="0">
                <a:latin typeface="Century Gothic"/>
                <a:cs typeface="Century Gothic"/>
              </a:rPr>
              <a:t>1</a:t>
            </a:r>
            <a:r>
              <a:rPr sz="1200" b="1" dirty="0">
                <a:latin typeface="Meiryo"/>
                <a:cs typeface="Meiryo"/>
              </a:rPr>
              <a:t>人当たり 雇用者報酬</a:t>
            </a:r>
            <a:endParaRPr sz="1200">
              <a:latin typeface="Meiryo"/>
              <a:cs typeface="Meiryo"/>
            </a:endParaRPr>
          </a:p>
        </p:txBody>
      </p:sp>
      <p:sp>
        <p:nvSpPr>
          <p:cNvPr id="119" name="object 119"/>
          <p:cNvSpPr/>
          <p:nvPr/>
        </p:nvSpPr>
        <p:spPr>
          <a:xfrm>
            <a:off x="9710204" y="4026283"/>
            <a:ext cx="14604" cy="577215"/>
          </a:xfrm>
          <a:custGeom>
            <a:avLst/>
            <a:gdLst/>
            <a:ahLst/>
            <a:cxnLst/>
            <a:rect l="l" t="t" r="r" b="b"/>
            <a:pathLst>
              <a:path w="14604" h="577214">
                <a:moveTo>
                  <a:pt x="0" y="576833"/>
                </a:moveTo>
                <a:lnTo>
                  <a:pt x="14020" y="0"/>
                </a:lnTo>
              </a:path>
            </a:pathLst>
          </a:custGeom>
          <a:ln w="12699">
            <a:solidFill>
              <a:srgbClr val="FF33CC"/>
            </a:solidFill>
          </a:ln>
        </p:spPr>
        <p:txBody>
          <a:bodyPr wrap="square" lIns="0" tIns="0" rIns="0" bIns="0" rtlCol="0"/>
          <a:lstStyle/>
          <a:p>
            <a:endParaRPr/>
          </a:p>
        </p:txBody>
      </p:sp>
      <p:sp>
        <p:nvSpPr>
          <p:cNvPr id="120" name="object 120"/>
          <p:cNvSpPr/>
          <p:nvPr/>
        </p:nvSpPr>
        <p:spPr>
          <a:xfrm>
            <a:off x="9685828" y="3962806"/>
            <a:ext cx="76200" cy="77470"/>
          </a:xfrm>
          <a:custGeom>
            <a:avLst/>
            <a:gdLst/>
            <a:ahLst/>
            <a:cxnLst/>
            <a:rect l="l" t="t" r="r" b="b"/>
            <a:pathLst>
              <a:path w="76200" h="77470">
                <a:moveTo>
                  <a:pt x="39941" y="0"/>
                </a:moveTo>
                <a:lnTo>
                  <a:pt x="0" y="75247"/>
                </a:lnTo>
                <a:lnTo>
                  <a:pt x="76174" y="77101"/>
                </a:lnTo>
                <a:lnTo>
                  <a:pt x="39941" y="0"/>
                </a:lnTo>
                <a:close/>
              </a:path>
            </a:pathLst>
          </a:custGeom>
          <a:solidFill>
            <a:srgbClr val="FF33CC"/>
          </a:solidFill>
        </p:spPr>
        <p:txBody>
          <a:bodyPr wrap="square" lIns="0" tIns="0" rIns="0" bIns="0" rtlCol="0"/>
          <a:lstStyle/>
          <a:p>
            <a:endParaRPr/>
          </a:p>
        </p:txBody>
      </p:sp>
      <p:sp>
        <p:nvSpPr>
          <p:cNvPr id="121" name="object 121"/>
          <p:cNvSpPr txBox="1"/>
          <p:nvPr/>
        </p:nvSpPr>
        <p:spPr>
          <a:xfrm>
            <a:off x="9087612" y="4614672"/>
            <a:ext cx="1190625" cy="171201"/>
          </a:xfrm>
          <a:prstGeom prst="rect">
            <a:avLst/>
          </a:prstGeom>
          <a:solidFill>
            <a:srgbClr val="FF99FF"/>
          </a:solidFill>
          <a:ln w="12700">
            <a:solidFill>
              <a:srgbClr val="FF33CC"/>
            </a:solidFill>
          </a:ln>
        </p:spPr>
        <p:txBody>
          <a:bodyPr vert="horz" wrap="square" lIns="0" tIns="0" rIns="0" bIns="0" rtlCol="0">
            <a:spAutoFit/>
          </a:bodyPr>
          <a:lstStyle/>
          <a:p>
            <a:pPr marL="213360">
              <a:lnSpc>
                <a:spcPts val="1345"/>
              </a:lnSpc>
            </a:pPr>
            <a:r>
              <a:rPr sz="1200" b="1" dirty="0">
                <a:latin typeface="Meiryo"/>
                <a:cs typeface="Meiryo"/>
              </a:rPr>
              <a:t>労働生産性</a:t>
            </a:r>
            <a:endParaRPr sz="1200">
              <a:latin typeface="Meiryo"/>
              <a:cs typeface="Meiryo"/>
            </a:endParaRPr>
          </a:p>
        </p:txBody>
      </p:sp>
      <p:sp>
        <p:nvSpPr>
          <p:cNvPr id="122" name="object 122"/>
          <p:cNvSpPr/>
          <p:nvPr/>
        </p:nvSpPr>
        <p:spPr>
          <a:xfrm>
            <a:off x="8720329" y="1648968"/>
            <a:ext cx="1301495" cy="2025395"/>
          </a:xfrm>
          <a:prstGeom prst="rect">
            <a:avLst/>
          </a:prstGeom>
          <a:blipFill>
            <a:blip r:embed="rId5" cstate="print"/>
            <a:stretch>
              <a:fillRect/>
            </a:stretch>
          </a:blipFill>
        </p:spPr>
        <p:txBody>
          <a:bodyPr wrap="square" lIns="0" tIns="0" rIns="0" bIns="0" rtlCol="0"/>
          <a:lstStyle/>
          <a:p>
            <a:endParaRPr/>
          </a:p>
        </p:txBody>
      </p:sp>
      <p:sp>
        <p:nvSpPr>
          <p:cNvPr id="123" name="object 123"/>
          <p:cNvSpPr/>
          <p:nvPr/>
        </p:nvSpPr>
        <p:spPr>
          <a:xfrm>
            <a:off x="8761477" y="1644396"/>
            <a:ext cx="1176527" cy="582167"/>
          </a:xfrm>
          <a:prstGeom prst="rect">
            <a:avLst/>
          </a:prstGeom>
          <a:blipFill>
            <a:blip r:embed="rId6" cstate="print"/>
            <a:stretch>
              <a:fillRect/>
            </a:stretch>
          </a:blipFill>
        </p:spPr>
        <p:txBody>
          <a:bodyPr wrap="square" lIns="0" tIns="0" rIns="0" bIns="0" rtlCol="0"/>
          <a:lstStyle/>
          <a:p>
            <a:endParaRPr/>
          </a:p>
        </p:txBody>
      </p:sp>
      <p:sp>
        <p:nvSpPr>
          <p:cNvPr id="124" name="object 124"/>
          <p:cNvSpPr/>
          <p:nvPr/>
        </p:nvSpPr>
        <p:spPr>
          <a:xfrm>
            <a:off x="9704074" y="2101709"/>
            <a:ext cx="192405" cy="1367790"/>
          </a:xfrm>
          <a:custGeom>
            <a:avLst/>
            <a:gdLst/>
            <a:ahLst/>
            <a:cxnLst/>
            <a:rect l="l" t="t" r="r" b="b"/>
            <a:pathLst>
              <a:path w="192404" h="1367789">
                <a:moveTo>
                  <a:pt x="0" y="0"/>
                </a:moveTo>
                <a:lnTo>
                  <a:pt x="192074" y="1367536"/>
                </a:lnTo>
              </a:path>
            </a:pathLst>
          </a:custGeom>
          <a:ln w="12699">
            <a:solidFill>
              <a:srgbClr val="00AF50"/>
            </a:solidFill>
          </a:ln>
        </p:spPr>
        <p:txBody>
          <a:bodyPr wrap="square" lIns="0" tIns="0" rIns="0" bIns="0" rtlCol="0"/>
          <a:lstStyle/>
          <a:p>
            <a:endParaRPr/>
          </a:p>
        </p:txBody>
      </p:sp>
      <p:sp>
        <p:nvSpPr>
          <p:cNvPr id="125" name="object 125"/>
          <p:cNvSpPr/>
          <p:nvPr/>
        </p:nvSpPr>
        <p:spPr>
          <a:xfrm>
            <a:off x="9856657" y="3451372"/>
            <a:ext cx="75565" cy="81280"/>
          </a:xfrm>
          <a:custGeom>
            <a:avLst/>
            <a:gdLst/>
            <a:ahLst/>
            <a:cxnLst/>
            <a:rect l="l" t="t" r="r" b="b"/>
            <a:pathLst>
              <a:path w="75565" h="81279">
                <a:moveTo>
                  <a:pt x="75463" y="0"/>
                </a:moveTo>
                <a:lnTo>
                  <a:pt x="0" y="10591"/>
                </a:lnTo>
                <a:lnTo>
                  <a:pt x="48323" y="80759"/>
                </a:lnTo>
                <a:lnTo>
                  <a:pt x="75463" y="0"/>
                </a:lnTo>
                <a:close/>
              </a:path>
            </a:pathLst>
          </a:custGeom>
          <a:solidFill>
            <a:srgbClr val="00AF50"/>
          </a:solidFill>
        </p:spPr>
        <p:txBody>
          <a:bodyPr wrap="square" lIns="0" tIns="0" rIns="0" bIns="0" rtlCol="0"/>
          <a:lstStyle/>
          <a:p>
            <a:endParaRPr/>
          </a:p>
        </p:txBody>
      </p:sp>
      <p:sp>
        <p:nvSpPr>
          <p:cNvPr id="126" name="object 126"/>
          <p:cNvSpPr txBox="1"/>
          <p:nvPr/>
        </p:nvSpPr>
        <p:spPr>
          <a:xfrm>
            <a:off x="8766048" y="1668780"/>
            <a:ext cx="1169035" cy="381515"/>
          </a:xfrm>
          <a:prstGeom prst="rect">
            <a:avLst/>
          </a:prstGeom>
          <a:solidFill>
            <a:srgbClr val="92D050"/>
          </a:solidFill>
          <a:ln w="12700">
            <a:solidFill>
              <a:srgbClr val="00AF50"/>
            </a:solidFill>
          </a:ln>
        </p:spPr>
        <p:txBody>
          <a:bodyPr vert="horz" wrap="square" lIns="0" tIns="12065" rIns="0" bIns="0" rtlCol="0">
            <a:spAutoFit/>
          </a:bodyPr>
          <a:lstStyle/>
          <a:p>
            <a:pPr marL="126364" marR="120014" indent="152400">
              <a:spcBef>
                <a:spcPts val="95"/>
              </a:spcBef>
            </a:pPr>
            <a:r>
              <a:rPr sz="1200" dirty="0">
                <a:latin typeface="Meiryo"/>
                <a:cs typeface="Meiryo"/>
              </a:rPr>
              <a:t>民間消費 デフレーター</a:t>
            </a:r>
            <a:endParaRPr sz="1200">
              <a:latin typeface="Meiryo"/>
              <a:cs typeface="Meiryo"/>
            </a:endParaRPr>
          </a:p>
        </p:txBody>
      </p:sp>
      <p:sp>
        <p:nvSpPr>
          <p:cNvPr id="127" name="object 127"/>
          <p:cNvSpPr txBox="1"/>
          <p:nvPr/>
        </p:nvSpPr>
        <p:spPr>
          <a:xfrm>
            <a:off x="9003737" y="965738"/>
            <a:ext cx="558800" cy="345440"/>
          </a:xfrm>
          <a:prstGeom prst="rect">
            <a:avLst/>
          </a:prstGeom>
        </p:spPr>
        <p:txBody>
          <a:bodyPr vert="horz" wrap="square" lIns="0" tIns="12700" rIns="0" bIns="0" rtlCol="0">
            <a:spAutoFit/>
          </a:bodyPr>
          <a:lstStyle/>
          <a:p>
            <a:pPr marL="12700">
              <a:spcBef>
                <a:spcPts val="100"/>
              </a:spcBef>
            </a:pPr>
            <a:r>
              <a:rPr sz="2100" dirty="0">
                <a:latin typeface="Meiryo"/>
                <a:cs typeface="Meiryo"/>
              </a:rPr>
              <a:t>米国</a:t>
            </a:r>
            <a:endParaRPr sz="2100">
              <a:latin typeface="Meiryo"/>
              <a:cs typeface="Meiryo"/>
            </a:endParaRPr>
          </a:p>
        </p:txBody>
      </p:sp>
      <p:sp>
        <p:nvSpPr>
          <p:cNvPr id="128" name="object 128"/>
          <p:cNvSpPr/>
          <p:nvPr/>
        </p:nvSpPr>
        <p:spPr>
          <a:xfrm>
            <a:off x="7743445" y="4945379"/>
            <a:ext cx="109855" cy="0"/>
          </a:xfrm>
          <a:custGeom>
            <a:avLst/>
            <a:gdLst/>
            <a:ahLst/>
            <a:cxnLst/>
            <a:rect l="l" t="t" r="r" b="b"/>
            <a:pathLst>
              <a:path w="109854">
                <a:moveTo>
                  <a:pt x="0" y="0"/>
                </a:moveTo>
                <a:lnTo>
                  <a:pt x="109728" y="0"/>
                </a:lnTo>
              </a:path>
            </a:pathLst>
          </a:custGeom>
          <a:ln w="3175">
            <a:solidFill>
              <a:srgbClr val="000000"/>
            </a:solidFill>
          </a:ln>
        </p:spPr>
        <p:txBody>
          <a:bodyPr wrap="square" lIns="0" tIns="0" rIns="0" bIns="0" rtlCol="0"/>
          <a:lstStyle/>
          <a:p>
            <a:endParaRPr/>
          </a:p>
        </p:txBody>
      </p:sp>
      <p:sp>
        <p:nvSpPr>
          <p:cNvPr id="129" name="object 129"/>
          <p:cNvSpPr/>
          <p:nvPr/>
        </p:nvSpPr>
        <p:spPr>
          <a:xfrm>
            <a:off x="5858255" y="4945379"/>
            <a:ext cx="782320" cy="0"/>
          </a:xfrm>
          <a:custGeom>
            <a:avLst/>
            <a:gdLst/>
            <a:ahLst/>
            <a:cxnLst/>
            <a:rect l="l" t="t" r="r" b="b"/>
            <a:pathLst>
              <a:path w="782320">
                <a:moveTo>
                  <a:pt x="0" y="0"/>
                </a:moveTo>
                <a:lnTo>
                  <a:pt x="781812" y="0"/>
                </a:lnTo>
              </a:path>
            </a:pathLst>
          </a:custGeom>
          <a:ln w="3175">
            <a:solidFill>
              <a:srgbClr val="000000"/>
            </a:solidFill>
          </a:ln>
        </p:spPr>
        <p:txBody>
          <a:bodyPr wrap="square" lIns="0" tIns="0" rIns="0" bIns="0" rtlCol="0"/>
          <a:lstStyle/>
          <a:p>
            <a:endParaRPr/>
          </a:p>
        </p:txBody>
      </p:sp>
      <p:sp>
        <p:nvSpPr>
          <p:cNvPr id="130" name="object 130"/>
          <p:cNvSpPr/>
          <p:nvPr/>
        </p:nvSpPr>
        <p:spPr>
          <a:xfrm>
            <a:off x="5858255" y="4149852"/>
            <a:ext cx="1995170" cy="0"/>
          </a:xfrm>
          <a:custGeom>
            <a:avLst/>
            <a:gdLst/>
            <a:ahLst/>
            <a:cxnLst/>
            <a:rect l="l" t="t" r="r" b="b"/>
            <a:pathLst>
              <a:path w="1995170">
                <a:moveTo>
                  <a:pt x="0" y="0"/>
                </a:moveTo>
                <a:lnTo>
                  <a:pt x="1994916" y="0"/>
                </a:lnTo>
              </a:path>
            </a:pathLst>
          </a:custGeom>
          <a:ln w="3175">
            <a:solidFill>
              <a:srgbClr val="000000"/>
            </a:solidFill>
          </a:ln>
        </p:spPr>
        <p:txBody>
          <a:bodyPr wrap="square" lIns="0" tIns="0" rIns="0" bIns="0" rtlCol="0"/>
          <a:lstStyle/>
          <a:p>
            <a:endParaRPr/>
          </a:p>
        </p:txBody>
      </p:sp>
      <p:sp>
        <p:nvSpPr>
          <p:cNvPr id="131" name="object 131"/>
          <p:cNvSpPr/>
          <p:nvPr/>
        </p:nvSpPr>
        <p:spPr>
          <a:xfrm>
            <a:off x="6909815" y="3354323"/>
            <a:ext cx="943610" cy="0"/>
          </a:xfrm>
          <a:custGeom>
            <a:avLst/>
            <a:gdLst/>
            <a:ahLst/>
            <a:cxnLst/>
            <a:rect l="l" t="t" r="r" b="b"/>
            <a:pathLst>
              <a:path w="943610">
                <a:moveTo>
                  <a:pt x="0" y="0"/>
                </a:moveTo>
                <a:lnTo>
                  <a:pt x="943355" y="0"/>
                </a:lnTo>
              </a:path>
            </a:pathLst>
          </a:custGeom>
          <a:ln w="3175">
            <a:solidFill>
              <a:srgbClr val="000000"/>
            </a:solidFill>
          </a:ln>
        </p:spPr>
        <p:txBody>
          <a:bodyPr wrap="square" lIns="0" tIns="0" rIns="0" bIns="0" rtlCol="0"/>
          <a:lstStyle/>
          <a:p>
            <a:endParaRPr/>
          </a:p>
        </p:txBody>
      </p:sp>
      <p:sp>
        <p:nvSpPr>
          <p:cNvPr id="132" name="object 132"/>
          <p:cNvSpPr/>
          <p:nvPr/>
        </p:nvSpPr>
        <p:spPr>
          <a:xfrm>
            <a:off x="5858255" y="3354323"/>
            <a:ext cx="30480" cy="0"/>
          </a:xfrm>
          <a:custGeom>
            <a:avLst/>
            <a:gdLst/>
            <a:ahLst/>
            <a:cxnLst/>
            <a:rect l="l" t="t" r="r" b="b"/>
            <a:pathLst>
              <a:path w="30479">
                <a:moveTo>
                  <a:pt x="0" y="0"/>
                </a:moveTo>
                <a:lnTo>
                  <a:pt x="30480" y="0"/>
                </a:lnTo>
              </a:path>
            </a:pathLst>
          </a:custGeom>
          <a:ln w="3175">
            <a:solidFill>
              <a:srgbClr val="000000"/>
            </a:solidFill>
          </a:ln>
        </p:spPr>
        <p:txBody>
          <a:bodyPr wrap="square" lIns="0" tIns="0" rIns="0" bIns="0" rtlCol="0"/>
          <a:lstStyle/>
          <a:p>
            <a:endParaRPr/>
          </a:p>
        </p:txBody>
      </p:sp>
      <p:sp>
        <p:nvSpPr>
          <p:cNvPr id="133" name="object 133"/>
          <p:cNvSpPr/>
          <p:nvPr/>
        </p:nvSpPr>
        <p:spPr>
          <a:xfrm>
            <a:off x="7778496" y="2560320"/>
            <a:ext cx="74930" cy="0"/>
          </a:xfrm>
          <a:custGeom>
            <a:avLst/>
            <a:gdLst/>
            <a:ahLst/>
            <a:cxnLst/>
            <a:rect l="l" t="t" r="r" b="b"/>
            <a:pathLst>
              <a:path w="74929">
                <a:moveTo>
                  <a:pt x="0" y="0"/>
                </a:moveTo>
                <a:lnTo>
                  <a:pt x="74675" y="0"/>
                </a:lnTo>
              </a:path>
            </a:pathLst>
          </a:custGeom>
          <a:ln w="3175">
            <a:solidFill>
              <a:srgbClr val="000000"/>
            </a:solidFill>
          </a:ln>
        </p:spPr>
        <p:txBody>
          <a:bodyPr wrap="square" lIns="0" tIns="0" rIns="0" bIns="0" rtlCol="0"/>
          <a:lstStyle/>
          <a:p>
            <a:endParaRPr/>
          </a:p>
        </p:txBody>
      </p:sp>
      <p:sp>
        <p:nvSpPr>
          <p:cNvPr id="134" name="object 134"/>
          <p:cNvSpPr/>
          <p:nvPr/>
        </p:nvSpPr>
        <p:spPr>
          <a:xfrm>
            <a:off x="5858256" y="2560320"/>
            <a:ext cx="551815" cy="0"/>
          </a:xfrm>
          <a:custGeom>
            <a:avLst/>
            <a:gdLst/>
            <a:ahLst/>
            <a:cxnLst/>
            <a:rect l="l" t="t" r="r" b="b"/>
            <a:pathLst>
              <a:path w="551814">
                <a:moveTo>
                  <a:pt x="0" y="0"/>
                </a:moveTo>
                <a:lnTo>
                  <a:pt x="551688" y="0"/>
                </a:lnTo>
              </a:path>
            </a:pathLst>
          </a:custGeom>
          <a:ln w="3175">
            <a:solidFill>
              <a:srgbClr val="000000"/>
            </a:solidFill>
          </a:ln>
        </p:spPr>
        <p:txBody>
          <a:bodyPr wrap="square" lIns="0" tIns="0" rIns="0" bIns="0" rtlCol="0"/>
          <a:lstStyle/>
          <a:p>
            <a:endParaRPr/>
          </a:p>
        </p:txBody>
      </p:sp>
      <p:sp>
        <p:nvSpPr>
          <p:cNvPr id="135" name="object 135"/>
          <p:cNvSpPr/>
          <p:nvPr/>
        </p:nvSpPr>
        <p:spPr>
          <a:xfrm>
            <a:off x="5858255" y="1764792"/>
            <a:ext cx="1995170" cy="0"/>
          </a:xfrm>
          <a:custGeom>
            <a:avLst/>
            <a:gdLst/>
            <a:ahLst/>
            <a:cxnLst/>
            <a:rect l="l" t="t" r="r" b="b"/>
            <a:pathLst>
              <a:path w="1995170">
                <a:moveTo>
                  <a:pt x="0" y="0"/>
                </a:moveTo>
                <a:lnTo>
                  <a:pt x="1994916" y="0"/>
                </a:lnTo>
              </a:path>
            </a:pathLst>
          </a:custGeom>
          <a:ln w="3175">
            <a:solidFill>
              <a:srgbClr val="000000"/>
            </a:solidFill>
          </a:ln>
        </p:spPr>
        <p:txBody>
          <a:bodyPr wrap="square" lIns="0" tIns="0" rIns="0" bIns="0" rtlCol="0"/>
          <a:lstStyle/>
          <a:p>
            <a:endParaRPr/>
          </a:p>
        </p:txBody>
      </p:sp>
      <p:sp>
        <p:nvSpPr>
          <p:cNvPr id="136" name="object 136"/>
          <p:cNvSpPr/>
          <p:nvPr/>
        </p:nvSpPr>
        <p:spPr>
          <a:xfrm>
            <a:off x="5858255" y="1367027"/>
            <a:ext cx="1995170" cy="4373880"/>
          </a:xfrm>
          <a:custGeom>
            <a:avLst/>
            <a:gdLst/>
            <a:ahLst/>
            <a:cxnLst/>
            <a:rect l="l" t="t" r="r" b="b"/>
            <a:pathLst>
              <a:path w="1995170" h="4373880">
                <a:moveTo>
                  <a:pt x="0" y="0"/>
                </a:moveTo>
                <a:lnTo>
                  <a:pt x="1994916" y="0"/>
                </a:lnTo>
                <a:lnTo>
                  <a:pt x="1994916" y="4373880"/>
                </a:lnTo>
                <a:lnTo>
                  <a:pt x="0" y="4373880"/>
                </a:lnTo>
                <a:lnTo>
                  <a:pt x="0" y="0"/>
                </a:lnTo>
                <a:close/>
              </a:path>
            </a:pathLst>
          </a:custGeom>
          <a:ln w="12192">
            <a:solidFill>
              <a:srgbClr val="0F1A1D"/>
            </a:solidFill>
          </a:ln>
        </p:spPr>
        <p:txBody>
          <a:bodyPr wrap="square" lIns="0" tIns="0" rIns="0" bIns="0" rtlCol="0"/>
          <a:lstStyle/>
          <a:p>
            <a:endParaRPr/>
          </a:p>
        </p:txBody>
      </p:sp>
      <p:sp>
        <p:nvSpPr>
          <p:cNvPr id="137" name="object 137"/>
          <p:cNvSpPr/>
          <p:nvPr/>
        </p:nvSpPr>
        <p:spPr>
          <a:xfrm>
            <a:off x="5858255" y="1367027"/>
            <a:ext cx="0" cy="4373880"/>
          </a:xfrm>
          <a:custGeom>
            <a:avLst/>
            <a:gdLst/>
            <a:ahLst/>
            <a:cxnLst/>
            <a:rect l="l" t="t" r="r" b="b"/>
            <a:pathLst>
              <a:path h="4373880">
                <a:moveTo>
                  <a:pt x="0" y="4373880"/>
                </a:moveTo>
                <a:lnTo>
                  <a:pt x="0" y="0"/>
                </a:lnTo>
              </a:path>
            </a:pathLst>
          </a:custGeom>
          <a:ln w="3175">
            <a:solidFill>
              <a:srgbClr val="000000"/>
            </a:solidFill>
          </a:ln>
        </p:spPr>
        <p:txBody>
          <a:bodyPr wrap="square" lIns="0" tIns="0" rIns="0" bIns="0" rtlCol="0"/>
          <a:lstStyle/>
          <a:p>
            <a:endParaRPr/>
          </a:p>
        </p:txBody>
      </p:sp>
      <p:sp>
        <p:nvSpPr>
          <p:cNvPr id="138" name="object 138"/>
          <p:cNvSpPr/>
          <p:nvPr/>
        </p:nvSpPr>
        <p:spPr>
          <a:xfrm>
            <a:off x="5858256" y="5740908"/>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139" name="object 139"/>
          <p:cNvSpPr/>
          <p:nvPr/>
        </p:nvSpPr>
        <p:spPr>
          <a:xfrm>
            <a:off x="5858256" y="4945379"/>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140" name="object 140"/>
          <p:cNvSpPr/>
          <p:nvPr/>
        </p:nvSpPr>
        <p:spPr>
          <a:xfrm>
            <a:off x="5858256" y="4149852"/>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141" name="object 141"/>
          <p:cNvSpPr/>
          <p:nvPr/>
        </p:nvSpPr>
        <p:spPr>
          <a:xfrm>
            <a:off x="5858255" y="3354323"/>
            <a:ext cx="30480" cy="0"/>
          </a:xfrm>
          <a:custGeom>
            <a:avLst/>
            <a:gdLst/>
            <a:ahLst/>
            <a:cxnLst/>
            <a:rect l="l" t="t" r="r" b="b"/>
            <a:pathLst>
              <a:path w="30479">
                <a:moveTo>
                  <a:pt x="0" y="0"/>
                </a:moveTo>
                <a:lnTo>
                  <a:pt x="30480" y="0"/>
                </a:lnTo>
              </a:path>
            </a:pathLst>
          </a:custGeom>
          <a:ln w="3175">
            <a:solidFill>
              <a:srgbClr val="000000"/>
            </a:solidFill>
          </a:ln>
        </p:spPr>
        <p:txBody>
          <a:bodyPr wrap="square" lIns="0" tIns="0" rIns="0" bIns="0" rtlCol="0"/>
          <a:lstStyle/>
          <a:p>
            <a:endParaRPr/>
          </a:p>
        </p:txBody>
      </p:sp>
      <p:sp>
        <p:nvSpPr>
          <p:cNvPr id="142" name="object 142"/>
          <p:cNvSpPr/>
          <p:nvPr/>
        </p:nvSpPr>
        <p:spPr>
          <a:xfrm>
            <a:off x="5858256" y="2560320"/>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143" name="object 143"/>
          <p:cNvSpPr/>
          <p:nvPr/>
        </p:nvSpPr>
        <p:spPr>
          <a:xfrm>
            <a:off x="5858256" y="1764792"/>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144" name="object 144"/>
          <p:cNvSpPr/>
          <p:nvPr/>
        </p:nvSpPr>
        <p:spPr>
          <a:xfrm>
            <a:off x="5858255" y="5740908"/>
            <a:ext cx="1995170" cy="0"/>
          </a:xfrm>
          <a:custGeom>
            <a:avLst/>
            <a:gdLst/>
            <a:ahLst/>
            <a:cxnLst/>
            <a:rect l="l" t="t" r="r" b="b"/>
            <a:pathLst>
              <a:path w="1995170">
                <a:moveTo>
                  <a:pt x="0" y="0"/>
                </a:moveTo>
                <a:lnTo>
                  <a:pt x="1994916" y="0"/>
                </a:lnTo>
              </a:path>
            </a:pathLst>
          </a:custGeom>
          <a:ln w="3175">
            <a:solidFill>
              <a:srgbClr val="000000"/>
            </a:solidFill>
          </a:ln>
        </p:spPr>
        <p:txBody>
          <a:bodyPr wrap="square" lIns="0" tIns="0" rIns="0" bIns="0" rtlCol="0"/>
          <a:lstStyle/>
          <a:p>
            <a:endParaRPr/>
          </a:p>
        </p:txBody>
      </p:sp>
      <p:sp>
        <p:nvSpPr>
          <p:cNvPr id="145" name="object 145"/>
          <p:cNvSpPr/>
          <p:nvPr/>
        </p:nvSpPr>
        <p:spPr>
          <a:xfrm>
            <a:off x="585825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46" name="object 146"/>
          <p:cNvSpPr/>
          <p:nvPr/>
        </p:nvSpPr>
        <p:spPr>
          <a:xfrm>
            <a:off x="5969508"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47" name="object 147"/>
          <p:cNvSpPr/>
          <p:nvPr/>
        </p:nvSpPr>
        <p:spPr>
          <a:xfrm>
            <a:off x="607923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48" name="object 148"/>
          <p:cNvSpPr/>
          <p:nvPr/>
        </p:nvSpPr>
        <p:spPr>
          <a:xfrm>
            <a:off x="6190488"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49" name="object 149"/>
          <p:cNvSpPr/>
          <p:nvPr/>
        </p:nvSpPr>
        <p:spPr>
          <a:xfrm>
            <a:off x="630174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0" name="object 150"/>
          <p:cNvSpPr/>
          <p:nvPr/>
        </p:nvSpPr>
        <p:spPr>
          <a:xfrm>
            <a:off x="641299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1" name="object 151"/>
          <p:cNvSpPr/>
          <p:nvPr/>
        </p:nvSpPr>
        <p:spPr>
          <a:xfrm>
            <a:off x="652272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2" name="object 152"/>
          <p:cNvSpPr/>
          <p:nvPr/>
        </p:nvSpPr>
        <p:spPr>
          <a:xfrm>
            <a:off x="663397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3" name="object 153"/>
          <p:cNvSpPr/>
          <p:nvPr/>
        </p:nvSpPr>
        <p:spPr>
          <a:xfrm>
            <a:off x="6745223"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4" name="object 154"/>
          <p:cNvSpPr/>
          <p:nvPr/>
        </p:nvSpPr>
        <p:spPr>
          <a:xfrm>
            <a:off x="6854952"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5" name="object 155"/>
          <p:cNvSpPr/>
          <p:nvPr/>
        </p:nvSpPr>
        <p:spPr>
          <a:xfrm>
            <a:off x="6966203"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6" name="object 156"/>
          <p:cNvSpPr/>
          <p:nvPr/>
        </p:nvSpPr>
        <p:spPr>
          <a:xfrm>
            <a:off x="707745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7" name="object 157"/>
          <p:cNvSpPr/>
          <p:nvPr/>
        </p:nvSpPr>
        <p:spPr>
          <a:xfrm>
            <a:off x="7187184"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8" name="object 158"/>
          <p:cNvSpPr/>
          <p:nvPr/>
        </p:nvSpPr>
        <p:spPr>
          <a:xfrm>
            <a:off x="7298435"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59" name="object 159"/>
          <p:cNvSpPr/>
          <p:nvPr/>
        </p:nvSpPr>
        <p:spPr>
          <a:xfrm>
            <a:off x="7409688"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60" name="object 160"/>
          <p:cNvSpPr/>
          <p:nvPr/>
        </p:nvSpPr>
        <p:spPr>
          <a:xfrm>
            <a:off x="752094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61" name="object 161"/>
          <p:cNvSpPr/>
          <p:nvPr/>
        </p:nvSpPr>
        <p:spPr>
          <a:xfrm>
            <a:off x="7630667"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62" name="object 162"/>
          <p:cNvSpPr/>
          <p:nvPr/>
        </p:nvSpPr>
        <p:spPr>
          <a:xfrm>
            <a:off x="7741920"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63" name="object 163"/>
          <p:cNvSpPr/>
          <p:nvPr/>
        </p:nvSpPr>
        <p:spPr>
          <a:xfrm>
            <a:off x="7853171" y="5696711"/>
            <a:ext cx="0" cy="44450"/>
          </a:xfrm>
          <a:custGeom>
            <a:avLst/>
            <a:gdLst/>
            <a:ahLst/>
            <a:cxnLst/>
            <a:rect l="l" t="t" r="r" b="b"/>
            <a:pathLst>
              <a:path h="44450">
                <a:moveTo>
                  <a:pt x="0" y="0"/>
                </a:moveTo>
                <a:lnTo>
                  <a:pt x="0" y="44196"/>
                </a:lnTo>
              </a:path>
            </a:pathLst>
          </a:custGeom>
          <a:ln w="3175">
            <a:solidFill>
              <a:srgbClr val="000000"/>
            </a:solidFill>
          </a:ln>
        </p:spPr>
        <p:txBody>
          <a:bodyPr wrap="square" lIns="0" tIns="0" rIns="0" bIns="0" rtlCol="0"/>
          <a:lstStyle/>
          <a:p>
            <a:endParaRPr/>
          </a:p>
        </p:txBody>
      </p:sp>
      <p:sp>
        <p:nvSpPr>
          <p:cNvPr id="164" name="object 164"/>
          <p:cNvSpPr/>
          <p:nvPr/>
        </p:nvSpPr>
        <p:spPr>
          <a:xfrm>
            <a:off x="5913883" y="2980183"/>
            <a:ext cx="1884045" cy="1964689"/>
          </a:xfrm>
          <a:custGeom>
            <a:avLst/>
            <a:gdLst/>
            <a:ahLst/>
            <a:cxnLst/>
            <a:rect l="l" t="t" r="r" b="b"/>
            <a:pathLst>
              <a:path w="1884045" h="1964689">
                <a:moveTo>
                  <a:pt x="0" y="1964436"/>
                </a:moveTo>
                <a:lnTo>
                  <a:pt x="111252" y="1839468"/>
                </a:lnTo>
                <a:lnTo>
                  <a:pt x="220979" y="1726692"/>
                </a:lnTo>
                <a:lnTo>
                  <a:pt x="332232" y="1658112"/>
                </a:lnTo>
                <a:lnTo>
                  <a:pt x="443484" y="1566672"/>
                </a:lnTo>
                <a:lnTo>
                  <a:pt x="553212" y="1435608"/>
                </a:lnTo>
                <a:lnTo>
                  <a:pt x="664464" y="1304544"/>
                </a:lnTo>
                <a:lnTo>
                  <a:pt x="775716" y="1167384"/>
                </a:lnTo>
                <a:lnTo>
                  <a:pt x="886968" y="1043940"/>
                </a:lnTo>
                <a:lnTo>
                  <a:pt x="996696" y="926592"/>
                </a:lnTo>
                <a:lnTo>
                  <a:pt x="1107948" y="819912"/>
                </a:lnTo>
                <a:lnTo>
                  <a:pt x="1219200" y="693420"/>
                </a:lnTo>
                <a:lnTo>
                  <a:pt x="1328928" y="551688"/>
                </a:lnTo>
                <a:lnTo>
                  <a:pt x="1440180" y="365760"/>
                </a:lnTo>
                <a:lnTo>
                  <a:pt x="1551432" y="284988"/>
                </a:lnTo>
                <a:lnTo>
                  <a:pt x="1661160" y="190500"/>
                </a:lnTo>
                <a:lnTo>
                  <a:pt x="1772412" y="80772"/>
                </a:lnTo>
                <a:lnTo>
                  <a:pt x="1883664" y="0"/>
                </a:lnTo>
              </a:path>
            </a:pathLst>
          </a:custGeom>
          <a:ln w="38100">
            <a:solidFill>
              <a:srgbClr val="00AFEF"/>
            </a:solidFill>
          </a:ln>
        </p:spPr>
        <p:txBody>
          <a:bodyPr wrap="square" lIns="0" tIns="0" rIns="0" bIns="0" rtlCol="0"/>
          <a:lstStyle/>
          <a:p>
            <a:endParaRPr/>
          </a:p>
        </p:txBody>
      </p:sp>
      <p:sp>
        <p:nvSpPr>
          <p:cNvPr id="165" name="object 165"/>
          <p:cNvSpPr/>
          <p:nvPr/>
        </p:nvSpPr>
        <p:spPr>
          <a:xfrm>
            <a:off x="5913883" y="4376165"/>
            <a:ext cx="1884045" cy="568960"/>
          </a:xfrm>
          <a:custGeom>
            <a:avLst/>
            <a:gdLst/>
            <a:ahLst/>
            <a:cxnLst/>
            <a:rect l="l" t="t" r="r" b="b"/>
            <a:pathLst>
              <a:path w="1884045" h="568960">
                <a:moveTo>
                  <a:pt x="0" y="568451"/>
                </a:moveTo>
                <a:lnTo>
                  <a:pt x="111252" y="531875"/>
                </a:lnTo>
                <a:lnTo>
                  <a:pt x="220979" y="460247"/>
                </a:lnTo>
                <a:lnTo>
                  <a:pt x="332232" y="423671"/>
                </a:lnTo>
                <a:lnTo>
                  <a:pt x="443484" y="388619"/>
                </a:lnTo>
                <a:lnTo>
                  <a:pt x="553212" y="321563"/>
                </a:lnTo>
                <a:lnTo>
                  <a:pt x="664464" y="292607"/>
                </a:lnTo>
                <a:lnTo>
                  <a:pt x="775716" y="277367"/>
                </a:lnTo>
                <a:lnTo>
                  <a:pt x="886968" y="259079"/>
                </a:lnTo>
                <a:lnTo>
                  <a:pt x="996696" y="204215"/>
                </a:lnTo>
                <a:lnTo>
                  <a:pt x="1107948" y="167639"/>
                </a:lnTo>
                <a:lnTo>
                  <a:pt x="1219200" y="88391"/>
                </a:lnTo>
                <a:lnTo>
                  <a:pt x="1328928" y="30479"/>
                </a:lnTo>
                <a:lnTo>
                  <a:pt x="1440180" y="50291"/>
                </a:lnTo>
                <a:lnTo>
                  <a:pt x="1551432" y="166115"/>
                </a:lnTo>
                <a:lnTo>
                  <a:pt x="1661160" y="57911"/>
                </a:lnTo>
                <a:lnTo>
                  <a:pt x="1772412" y="6095"/>
                </a:lnTo>
                <a:lnTo>
                  <a:pt x="1883664" y="0"/>
                </a:lnTo>
              </a:path>
            </a:pathLst>
          </a:custGeom>
          <a:ln w="38099">
            <a:solidFill>
              <a:srgbClr val="FF00FF"/>
            </a:solidFill>
          </a:ln>
        </p:spPr>
        <p:txBody>
          <a:bodyPr wrap="square" lIns="0" tIns="0" rIns="0" bIns="0" rtlCol="0"/>
          <a:lstStyle/>
          <a:p>
            <a:endParaRPr/>
          </a:p>
        </p:txBody>
      </p:sp>
      <p:sp>
        <p:nvSpPr>
          <p:cNvPr id="166" name="object 166"/>
          <p:cNvSpPr/>
          <p:nvPr/>
        </p:nvSpPr>
        <p:spPr>
          <a:xfrm>
            <a:off x="5913883" y="3475482"/>
            <a:ext cx="1884045" cy="1469390"/>
          </a:xfrm>
          <a:custGeom>
            <a:avLst/>
            <a:gdLst/>
            <a:ahLst/>
            <a:cxnLst/>
            <a:rect l="l" t="t" r="r" b="b"/>
            <a:pathLst>
              <a:path w="1884045" h="1469389">
                <a:moveTo>
                  <a:pt x="0" y="1469136"/>
                </a:moveTo>
                <a:lnTo>
                  <a:pt x="111252" y="1386840"/>
                </a:lnTo>
                <a:lnTo>
                  <a:pt x="220979" y="1315212"/>
                </a:lnTo>
                <a:lnTo>
                  <a:pt x="332232" y="1264920"/>
                </a:lnTo>
                <a:lnTo>
                  <a:pt x="443484" y="1228344"/>
                </a:lnTo>
                <a:lnTo>
                  <a:pt x="553212" y="1124712"/>
                </a:lnTo>
                <a:lnTo>
                  <a:pt x="664464" y="1019556"/>
                </a:lnTo>
                <a:lnTo>
                  <a:pt x="775716" y="935736"/>
                </a:lnTo>
                <a:lnTo>
                  <a:pt x="886968" y="838200"/>
                </a:lnTo>
                <a:lnTo>
                  <a:pt x="996696" y="743712"/>
                </a:lnTo>
                <a:lnTo>
                  <a:pt x="1107948" y="641604"/>
                </a:lnTo>
                <a:lnTo>
                  <a:pt x="1219200" y="539496"/>
                </a:lnTo>
                <a:lnTo>
                  <a:pt x="1328928" y="432816"/>
                </a:lnTo>
                <a:lnTo>
                  <a:pt x="1440180" y="300228"/>
                </a:lnTo>
                <a:lnTo>
                  <a:pt x="1551432" y="323088"/>
                </a:lnTo>
                <a:lnTo>
                  <a:pt x="1661160" y="236220"/>
                </a:lnTo>
                <a:lnTo>
                  <a:pt x="1772412" y="106680"/>
                </a:lnTo>
                <a:lnTo>
                  <a:pt x="1883664" y="0"/>
                </a:lnTo>
              </a:path>
            </a:pathLst>
          </a:custGeom>
          <a:ln w="38099">
            <a:solidFill>
              <a:srgbClr val="008000"/>
            </a:solidFill>
          </a:ln>
        </p:spPr>
        <p:txBody>
          <a:bodyPr wrap="square" lIns="0" tIns="0" rIns="0" bIns="0" rtlCol="0"/>
          <a:lstStyle/>
          <a:p>
            <a:endParaRPr/>
          </a:p>
        </p:txBody>
      </p:sp>
      <p:sp>
        <p:nvSpPr>
          <p:cNvPr id="167" name="object 167"/>
          <p:cNvSpPr txBox="1"/>
          <p:nvPr/>
        </p:nvSpPr>
        <p:spPr>
          <a:xfrm>
            <a:off x="5551700" y="5638256"/>
            <a:ext cx="165735"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80</a:t>
            </a:r>
            <a:endParaRPr sz="1100">
              <a:latin typeface="MS PGothic"/>
              <a:cs typeface="MS PGothic"/>
            </a:endParaRPr>
          </a:p>
        </p:txBody>
      </p:sp>
      <p:sp>
        <p:nvSpPr>
          <p:cNvPr id="168" name="object 168"/>
          <p:cNvSpPr txBox="1"/>
          <p:nvPr/>
        </p:nvSpPr>
        <p:spPr>
          <a:xfrm>
            <a:off x="5481278" y="4843007"/>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100</a:t>
            </a:r>
            <a:endParaRPr sz="1100">
              <a:latin typeface="MS PGothic"/>
              <a:cs typeface="MS PGothic"/>
            </a:endParaRPr>
          </a:p>
        </p:txBody>
      </p:sp>
      <p:sp>
        <p:nvSpPr>
          <p:cNvPr id="169" name="object 169"/>
          <p:cNvSpPr txBox="1"/>
          <p:nvPr/>
        </p:nvSpPr>
        <p:spPr>
          <a:xfrm>
            <a:off x="5481278" y="4047760"/>
            <a:ext cx="236220" cy="182101"/>
          </a:xfrm>
          <a:prstGeom prst="rect">
            <a:avLst/>
          </a:prstGeom>
        </p:spPr>
        <p:txBody>
          <a:bodyPr vert="horz" wrap="square" lIns="0" tIns="12700" rIns="0" bIns="0" rtlCol="0">
            <a:spAutoFit/>
          </a:bodyPr>
          <a:lstStyle/>
          <a:p>
            <a:pPr marL="12700">
              <a:spcBef>
                <a:spcPts val="100"/>
              </a:spcBef>
            </a:pPr>
            <a:r>
              <a:rPr sz="1100" b="1" spc="-5" dirty="0">
                <a:latin typeface="MS PGothic"/>
                <a:cs typeface="MS PGothic"/>
              </a:rPr>
              <a:t>120</a:t>
            </a:r>
            <a:endParaRPr sz="1100">
              <a:latin typeface="MS PGothic"/>
              <a:cs typeface="MS PGothic"/>
            </a:endParaRPr>
          </a:p>
        </p:txBody>
      </p:sp>
      <p:sp>
        <p:nvSpPr>
          <p:cNvPr id="170" name="object 170"/>
          <p:cNvSpPr txBox="1"/>
          <p:nvPr/>
        </p:nvSpPr>
        <p:spPr>
          <a:xfrm>
            <a:off x="5481278" y="3252511"/>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140</a:t>
            </a:r>
            <a:endParaRPr sz="1100">
              <a:latin typeface="MS PGothic"/>
              <a:cs typeface="MS PGothic"/>
            </a:endParaRPr>
          </a:p>
        </p:txBody>
      </p:sp>
      <p:sp>
        <p:nvSpPr>
          <p:cNvPr id="171" name="object 171"/>
          <p:cNvSpPr txBox="1"/>
          <p:nvPr/>
        </p:nvSpPr>
        <p:spPr>
          <a:xfrm>
            <a:off x="5481278" y="2457263"/>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160</a:t>
            </a:r>
            <a:endParaRPr sz="1100">
              <a:latin typeface="MS PGothic"/>
              <a:cs typeface="MS PGothic"/>
            </a:endParaRPr>
          </a:p>
        </p:txBody>
      </p:sp>
      <p:sp>
        <p:nvSpPr>
          <p:cNvPr id="172" name="object 172"/>
          <p:cNvSpPr txBox="1"/>
          <p:nvPr/>
        </p:nvSpPr>
        <p:spPr>
          <a:xfrm>
            <a:off x="5481278" y="1662017"/>
            <a:ext cx="236220" cy="182742"/>
          </a:xfrm>
          <a:prstGeom prst="rect">
            <a:avLst/>
          </a:prstGeom>
        </p:spPr>
        <p:txBody>
          <a:bodyPr vert="horz" wrap="square" lIns="0" tIns="13335" rIns="0" bIns="0" rtlCol="0">
            <a:spAutoFit/>
          </a:bodyPr>
          <a:lstStyle/>
          <a:p>
            <a:pPr marL="12700">
              <a:spcBef>
                <a:spcPts val="105"/>
              </a:spcBef>
            </a:pPr>
            <a:r>
              <a:rPr sz="1100" b="1" spc="-5" dirty="0">
                <a:latin typeface="MS PGothic"/>
                <a:cs typeface="MS PGothic"/>
              </a:rPr>
              <a:t>180</a:t>
            </a:r>
            <a:endParaRPr sz="1100">
              <a:latin typeface="MS PGothic"/>
              <a:cs typeface="MS PGothic"/>
            </a:endParaRPr>
          </a:p>
        </p:txBody>
      </p:sp>
      <p:sp>
        <p:nvSpPr>
          <p:cNvPr id="173" name="object 173"/>
          <p:cNvSpPr txBox="1"/>
          <p:nvPr/>
        </p:nvSpPr>
        <p:spPr>
          <a:xfrm>
            <a:off x="5824802" y="581601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1</a:t>
            </a:r>
            <a:r>
              <a:rPr sz="1200" b="1" spc="10" dirty="0">
                <a:latin typeface="MS PGothic"/>
                <a:cs typeface="MS PGothic"/>
              </a:rPr>
              <a:t>9</a:t>
            </a:r>
            <a:r>
              <a:rPr sz="1200" b="1" dirty="0">
                <a:latin typeface="MS PGothic"/>
                <a:cs typeface="MS PGothic"/>
              </a:rPr>
              <a:t>95</a:t>
            </a:r>
            <a:endParaRPr sz="1200">
              <a:latin typeface="MS PGothic"/>
              <a:cs typeface="MS PGothic"/>
            </a:endParaRPr>
          </a:p>
        </p:txBody>
      </p:sp>
      <p:sp>
        <p:nvSpPr>
          <p:cNvPr id="174" name="object 174"/>
          <p:cNvSpPr txBox="1"/>
          <p:nvPr/>
        </p:nvSpPr>
        <p:spPr>
          <a:xfrm>
            <a:off x="6378836" y="581601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00</a:t>
            </a:r>
            <a:endParaRPr sz="1200">
              <a:latin typeface="MS PGothic"/>
              <a:cs typeface="MS PGothic"/>
            </a:endParaRPr>
          </a:p>
        </p:txBody>
      </p:sp>
      <p:sp>
        <p:nvSpPr>
          <p:cNvPr id="175" name="object 175"/>
          <p:cNvSpPr txBox="1"/>
          <p:nvPr/>
        </p:nvSpPr>
        <p:spPr>
          <a:xfrm>
            <a:off x="6932869" y="581601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05</a:t>
            </a:r>
            <a:endParaRPr sz="1200">
              <a:latin typeface="MS PGothic"/>
              <a:cs typeface="MS PGothic"/>
            </a:endParaRPr>
          </a:p>
        </p:txBody>
      </p:sp>
      <p:sp>
        <p:nvSpPr>
          <p:cNvPr id="176" name="object 176"/>
          <p:cNvSpPr txBox="1"/>
          <p:nvPr/>
        </p:nvSpPr>
        <p:spPr>
          <a:xfrm>
            <a:off x="7486901" y="5816015"/>
            <a:ext cx="179536" cy="332105"/>
          </a:xfrm>
          <a:prstGeom prst="rect">
            <a:avLst/>
          </a:prstGeom>
        </p:spPr>
        <p:txBody>
          <a:bodyPr vert="vert270" wrap="square" lIns="0" tIns="0" rIns="0" bIns="0" rtlCol="0">
            <a:spAutoFit/>
          </a:bodyPr>
          <a:lstStyle/>
          <a:p>
            <a:pPr marL="12700">
              <a:lnSpc>
                <a:spcPts val="1370"/>
              </a:lnSpc>
            </a:pPr>
            <a:r>
              <a:rPr sz="1200" b="1" dirty="0">
                <a:latin typeface="MS PGothic"/>
                <a:cs typeface="MS PGothic"/>
              </a:rPr>
              <a:t>2</a:t>
            </a:r>
            <a:r>
              <a:rPr sz="1200" b="1" spc="10" dirty="0">
                <a:latin typeface="MS PGothic"/>
                <a:cs typeface="MS PGothic"/>
              </a:rPr>
              <a:t>0</a:t>
            </a:r>
            <a:r>
              <a:rPr sz="1200" b="1" dirty="0">
                <a:latin typeface="MS PGothic"/>
                <a:cs typeface="MS PGothic"/>
              </a:rPr>
              <a:t>10</a:t>
            </a:r>
            <a:endParaRPr sz="1200">
              <a:latin typeface="MS PGothic"/>
              <a:cs typeface="MS PGothic"/>
            </a:endParaRPr>
          </a:p>
        </p:txBody>
      </p:sp>
      <p:sp>
        <p:nvSpPr>
          <p:cNvPr id="177" name="object 177"/>
          <p:cNvSpPr/>
          <p:nvPr/>
        </p:nvSpPr>
        <p:spPr>
          <a:xfrm>
            <a:off x="6364224" y="2397253"/>
            <a:ext cx="1459991" cy="1426463"/>
          </a:xfrm>
          <a:prstGeom prst="rect">
            <a:avLst/>
          </a:prstGeom>
          <a:blipFill>
            <a:blip r:embed="rId7" cstate="print"/>
            <a:stretch>
              <a:fillRect/>
            </a:stretch>
          </a:blipFill>
        </p:spPr>
        <p:txBody>
          <a:bodyPr wrap="square" lIns="0" tIns="0" rIns="0" bIns="0" rtlCol="0"/>
          <a:lstStyle/>
          <a:p>
            <a:endParaRPr/>
          </a:p>
        </p:txBody>
      </p:sp>
      <p:sp>
        <p:nvSpPr>
          <p:cNvPr id="178" name="object 178"/>
          <p:cNvSpPr/>
          <p:nvPr/>
        </p:nvSpPr>
        <p:spPr>
          <a:xfrm>
            <a:off x="6618733" y="2830068"/>
            <a:ext cx="1088135" cy="121919"/>
          </a:xfrm>
          <a:prstGeom prst="rect">
            <a:avLst/>
          </a:prstGeom>
          <a:blipFill>
            <a:blip r:embed="rId8" cstate="print"/>
            <a:stretch>
              <a:fillRect/>
            </a:stretch>
          </a:blipFill>
        </p:spPr>
        <p:txBody>
          <a:bodyPr wrap="square" lIns="0" tIns="0" rIns="0" bIns="0" rtlCol="0"/>
          <a:lstStyle/>
          <a:p>
            <a:endParaRPr/>
          </a:p>
        </p:txBody>
      </p:sp>
      <p:sp>
        <p:nvSpPr>
          <p:cNvPr id="179" name="object 179"/>
          <p:cNvSpPr/>
          <p:nvPr/>
        </p:nvSpPr>
        <p:spPr>
          <a:xfrm>
            <a:off x="6618733" y="2389632"/>
            <a:ext cx="1088135" cy="27432"/>
          </a:xfrm>
          <a:prstGeom prst="rect">
            <a:avLst/>
          </a:prstGeom>
          <a:blipFill>
            <a:blip r:embed="rId9" cstate="print"/>
            <a:stretch>
              <a:fillRect/>
            </a:stretch>
          </a:blipFill>
        </p:spPr>
        <p:txBody>
          <a:bodyPr wrap="square" lIns="0" tIns="0" rIns="0" bIns="0" rtlCol="0"/>
          <a:lstStyle/>
          <a:p>
            <a:endParaRPr/>
          </a:p>
        </p:txBody>
      </p:sp>
      <p:sp>
        <p:nvSpPr>
          <p:cNvPr id="180" name="object 180"/>
          <p:cNvSpPr/>
          <p:nvPr/>
        </p:nvSpPr>
        <p:spPr>
          <a:xfrm>
            <a:off x="7523754" y="2869989"/>
            <a:ext cx="2540" cy="749300"/>
          </a:xfrm>
          <a:custGeom>
            <a:avLst/>
            <a:gdLst/>
            <a:ahLst/>
            <a:cxnLst/>
            <a:rect l="l" t="t" r="r" b="b"/>
            <a:pathLst>
              <a:path w="2539" h="749300">
                <a:moveTo>
                  <a:pt x="0" y="0"/>
                </a:moveTo>
                <a:lnTo>
                  <a:pt x="2044" y="748792"/>
                </a:lnTo>
              </a:path>
            </a:pathLst>
          </a:custGeom>
          <a:ln w="12700">
            <a:solidFill>
              <a:srgbClr val="00AF50"/>
            </a:solidFill>
          </a:ln>
        </p:spPr>
        <p:txBody>
          <a:bodyPr wrap="square" lIns="0" tIns="0" rIns="0" bIns="0" rtlCol="0"/>
          <a:lstStyle/>
          <a:p>
            <a:endParaRPr/>
          </a:p>
        </p:txBody>
      </p:sp>
      <p:sp>
        <p:nvSpPr>
          <p:cNvPr id="181" name="object 181"/>
          <p:cNvSpPr/>
          <p:nvPr/>
        </p:nvSpPr>
        <p:spPr>
          <a:xfrm>
            <a:off x="7487665" y="3605984"/>
            <a:ext cx="76200" cy="76835"/>
          </a:xfrm>
          <a:custGeom>
            <a:avLst/>
            <a:gdLst/>
            <a:ahLst/>
            <a:cxnLst/>
            <a:rect l="l" t="t" r="r" b="b"/>
            <a:pathLst>
              <a:path w="76200" h="76835">
                <a:moveTo>
                  <a:pt x="76200" y="0"/>
                </a:moveTo>
                <a:lnTo>
                  <a:pt x="0" y="203"/>
                </a:lnTo>
                <a:lnTo>
                  <a:pt x="38303" y="76301"/>
                </a:lnTo>
                <a:lnTo>
                  <a:pt x="76200" y="0"/>
                </a:lnTo>
                <a:close/>
              </a:path>
            </a:pathLst>
          </a:custGeom>
          <a:solidFill>
            <a:srgbClr val="00AF50"/>
          </a:solidFill>
        </p:spPr>
        <p:txBody>
          <a:bodyPr wrap="square" lIns="0" tIns="0" rIns="0" bIns="0" rtlCol="0"/>
          <a:lstStyle/>
          <a:p>
            <a:endParaRPr/>
          </a:p>
        </p:txBody>
      </p:sp>
      <p:sp>
        <p:nvSpPr>
          <p:cNvPr id="182" name="object 182"/>
          <p:cNvSpPr txBox="1"/>
          <p:nvPr/>
        </p:nvSpPr>
        <p:spPr>
          <a:xfrm>
            <a:off x="6409944" y="2417065"/>
            <a:ext cx="1351280" cy="363561"/>
          </a:xfrm>
          <a:prstGeom prst="rect">
            <a:avLst/>
          </a:prstGeom>
          <a:solidFill>
            <a:srgbClr val="92D050"/>
          </a:solidFill>
          <a:ln w="12700">
            <a:solidFill>
              <a:srgbClr val="00AF50"/>
            </a:solidFill>
          </a:ln>
        </p:spPr>
        <p:txBody>
          <a:bodyPr vert="horz" wrap="square" lIns="0" tIns="9525" rIns="0" bIns="0" rtlCol="0">
            <a:spAutoFit/>
          </a:bodyPr>
          <a:lstStyle/>
          <a:p>
            <a:pPr marL="390525">
              <a:spcBef>
                <a:spcPts val="75"/>
              </a:spcBef>
            </a:pPr>
            <a:r>
              <a:rPr sz="1200" b="1" dirty="0">
                <a:latin typeface="Meiryo"/>
                <a:cs typeface="Meiryo"/>
              </a:rPr>
              <a:t>民間</a:t>
            </a:r>
            <a:r>
              <a:rPr sz="1100" b="1" dirty="0">
                <a:latin typeface="Meiryo"/>
                <a:cs typeface="Meiryo"/>
              </a:rPr>
              <a:t>消費</a:t>
            </a:r>
            <a:endParaRPr sz="1100">
              <a:latin typeface="Meiryo"/>
              <a:cs typeface="Meiryo"/>
            </a:endParaRPr>
          </a:p>
          <a:p>
            <a:pPr marL="332740">
              <a:spcBef>
                <a:spcPts val="40"/>
              </a:spcBef>
            </a:pPr>
            <a:r>
              <a:rPr sz="1100" b="1" dirty="0">
                <a:latin typeface="Meiryo"/>
                <a:cs typeface="Meiryo"/>
              </a:rPr>
              <a:t>デフレーター</a:t>
            </a:r>
            <a:endParaRPr sz="1100">
              <a:latin typeface="Meiryo"/>
              <a:cs typeface="Meiryo"/>
            </a:endParaRPr>
          </a:p>
        </p:txBody>
      </p:sp>
      <p:sp>
        <p:nvSpPr>
          <p:cNvPr id="183" name="object 183"/>
          <p:cNvSpPr/>
          <p:nvPr/>
        </p:nvSpPr>
        <p:spPr>
          <a:xfrm>
            <a:off x="7208675" y="4534480"/>
            <a:ext cx="8890" cy="209550"/>
          </a:xfrm>
          <a:custGeom>
            <a:avLst/>
            <a:gdLst/>
            <a:ahLst/>
            <a:cxnLst/>
            <a:rect l="l" t="t" r="r" b="b"/>
            <a:pathLst>
              <a:path w="8889" h="209550">
                <a:moveTo>
                  <a:pt x="8547" y="209283"/>
                </a:moveTo>
                <a:lnTo>
                  <a:pt x="0" y="0"/>
                </a:lnTo>
              </a:path>
            </a:pathLst>
          </a:custGeom>
          <a:ln w="12700">
            <a:solidFill>
              <a:srgbClr val="FF33CC"/>
            </a:solidFill>
          </a:ln>
        </p:spPr>
        <p:txBody>
          <a:bodyPr wrap="square" lIns="0" tIns="0" rIns="0" bIns="0" rtlCol="0"/>
          <a:lstStyle/>
          <a:p>
            <a:endParaRPr/>
          </a:p>
        </p:txBody>
      </p:sp>
      <p:sp>
        <p:nvSpPr>
          <p:cNvPr id="184" name="object 184"/>
          <p:cNvSpPr/>
          <p:nvPr/>
        </p:nvSpPr>
        <p:spPr>
          <a:xfrm>
            <a:off x="7171124" y="4471029"/>
            <a:ext cx="76200" cy="78105"/>
          </a:xfrm>
          <a:custGeom>
            <a:avLst/>
            <a:gdLst/>
            <a:ahLst/>
            <a:cxnLst/>
            <a:rect l="l" t="t" r="r" b="b"/>
            <a:pathLst>
              <a:path w="76200" h="78104">
                <a:moveTo>
                  <a:pt x="34950" y="0"/>
                </a:moveTo>
                <a:lnTo>
                  <a:pt x="0" y="77698"/>
                </a:lnTo>
                <a:lnTo>
                  <a:pt x="76136" y="74587"/>
                </a:lnTo>
                <a:lnTo>
                  <a:pt x="34950" y="0"/>
                </a:lnTo>
                <a:close/>
              </a:path>
            </a:pathLst>
          </a:custGeom>
          <a:solidFill>
            <a:srgbClr val="FF33CC"/>
          </a:solidFill>
        </p:spPr>
        <p:txBody>
          <a:bodyPr wrap="square" lIns="0" tIns="0" rIns="0" bIns="0" rtlCol="0"/>
          <a:lstStyle/>
          <a:p>
            <a:endParaRPr/>
          </a:p>
        </p:txBody>
      </p:sp>
      <p:sp>
        <p:nvSpPr>
          <p:cNvPr id="185" name="object 185"/>
          <p:cNvSpPr txBox="1"/>
          <p:nvPr/>
        </p:nvSpPr>
        <p:spPr>
          <a:xfrm>
            <a:off x="6640067" y="4756404"/>
            <a:ext cx="1121410" cy="180819"/>
          </a:xfrm>
          <a:prstGeom prst="rect">
            <a:avLst/>
          </a:prstGeom>
          <a:solidFill>
            <a:srgbClr val="FF99FF"/>
          </a:solidFill>
          <a:ln w="12700">
            <a:solidFill>
              <a:srgbClr val="FF33CC"/>
            </a:solidFill>
          </a:ln>
        </p:spPr>
        <p:txBody>
          <a:bodyPr vert="horz" wrap="square" lIns="0" tIns="0" rIns="0" bIns="0" rtlCol="0">
            <a:spAutoFit/>
          </a:bodyPr>
          <a:lstStyle/>
          <a:p>
            <a:pPr marL="168910">
              <a:lnSpc>
                <a:spcPts val="1410"/>
              </a:lnSpc>
            </a:pPr>
            <a:r>
              <a:rPr sz="1200" b="1" dirty="0">
                <a:latin typeface="Meiryo"/>
                <a:cs typeface="Meiryo"/>
              </a:rPr>
              <a:t>労働生産性</a:t>
            </a:r>
            <a:endParaRPr sz="1200">
              <a:latin typeface="Meiryo"/>
              <a:cs typeface="Meiryo"/>
            </a:endParaRPr>
          </a:p>
        </p:txBody>
      </p:sp>
      <p:sp>
        <p:nvSpPr>
          <p:cNvPr id="186" name="object 186"/>
          <p:cNvSpPr/>
          <p:nvPr/>
        </p:nvSpPr>
        <p:spPr>
          <a:xfrm>
            <a:off x="5888735" y="3172968"/>
            <a:ext cx="1021080" cy="535305"/>
          </a:xfrm>
          <a:custGeom>
            <a:avLst/>
            <a:gdLst/>
            <a:ahLst/>
            <a:cxnLst/>
            <a:rect l="l" t="t" r="r" b="b"/>
            <a:pathLst>
              <a:path w="1021079" h="535304">
                <a:moveTo>
                  <a:pt x="0" y="0"/>
                </a:moveTo>
                <a:lnTo>
                  <a:pt x="1021080" y="0"/>
                </a:lnTo>
                <a:lnTo>
                  <a:pt x="1021080" y="534924"/>
                </a:lnTo>
                <a:lnTo>
                  <a:pt x="0" y="534924"/>
                </a:lnTo>
                <a:lnTo>
                  <a:pt x="0" y="0"/>
                </a:lnTo>
                <a:close/>
              </a:path>
            </a:pathLst>
          </a:custGeom>
          <a:solidFill>
            <a:srgbClr val="A3DEF4"/>
          </a:solidFill>
        </p:spPr>
        <p:txBody>
          <a:bodyPr wrap="square" lIns="0" tIns="0" rIns="0" bIns="0" rtlCol="0"/>
          <a:lstStyle/>
          <a:p>
            <a:endParaRPr/>
          </a:p>
        </p:txBody>
      </p:sp>
      <p:sp>
        <p:nvSpPr>
          <p:cNvPr id="187" name="object 187"/>
          <p:cNvSpPr/>
          <p:nvPr/>
        </p:nvSpPr>
        <p:spPr>
          <a:xfrm>
            <a:off x="6911050" y="3421899"/>
            <a:ext cx="154940" cy="111760"/>
          </a:xfrm>
          <a:custGeom>
            <a:avLst/>
            <a:gdLst/>
            <a:ahLst/>
            <a:cxnLst/>
            <a:rect l="l" t="t" r="r" b="b"/>
            <a:pathLst>
              <a:path w="154939" h="111760">
                <a:moveTo>
                  <a:pt x="0" y="0"/>
                </a:moveTo>
                <a:lnTo>
                  <a:pt x="154393" y="111455"/>
                </a:lnTo>
              </a:path>
            </a:pathLst>
          </a:custGeom>
          <a:ln w="12699">
            <a:solidFill>
              <a:srgbClr val="2D5269"/>
            </a:solidFill>
          </a:ln>
        </p:spPr>
        <p:txBody>
          <a:bodyPr wrap="square" lIns="0" tIns="0" rIns="0" bIns="0" rtlCol="0"/>
          <a:lstStyle/>
          <a:p>
            <a:endParaRPr/>
          </a:p>
        </p:txBody>
      </p:sp>
      <p:sp>
        <p:nvSpPr>
          <p:cNvPr id="188" name="object 188"/>
          <p:cNvSpPr/>
          <p:nvPr/>
        </p:nvSpPr>
        <p:spPr>
          <a:xfrm>
            <a:off x="7032850" y="3495030"/>
            <a:ext cx="84455" cy="75565"/>
          </a:xfrm>
          <a:custGeom>
            <a:avLst/>
            <a:gdLst/>
            <a:ahLst/>
            <a:cxnLst/>
            <a:rect l="l" t="t" r="r" b="b"/>
            <a:pathLst>
              <a:path w="84454" h="75564">
                <a:moveTo>
                  <a:pt x="44602" y="0"/>
                </a:moveTo>
                <a:lnTo>
                  <a:pt x="0" y="61785"/>
                </a:lnTo>
                <a:lnTo>
                  <a:pt x="84086" y="75488"/>
                </a:lnTo>
                <a:lnTo>
                  <a:pt x="44602" y="0"/>
                </a:lnTo>
                <a:close/>
              </a:path>
            </a:pathLst>
          </a:custGeom>
          <a:solidFill>
            <a:srgbClr val="2D5269"/>
          </a:solidFill>
        </p:spPr>
        <p:txBody>
          <a:bodyPr wrap="square" lIns="0" tIns="0" rIns="0" bIns="0" rtlCol="0"/>
          <a:lstStyle/>
          <a:p>
            <a:endParaRPr/>
          </a:p>
        </p:txBody>
      </p:sp>
      <p:sp>
        <p:nvSpPr>
          <p:cNvPr id="189" name="object 189"/>
          <p:cNvSpPr txBox="1"/>
          <p:nvPr/>
        </p:nvSpPr>
        <p:spPr>
          <a:xfrm>
            <a:off x="5858255" y="3172968"/>
            <a:ext cx="1051560" cy="436017"/>
          </a:xfrm>
          <a:prstGeom prst="rect">
            <a:avLst/>
          </a:prstGeom>
          <a:ln w="12700">
            <a:solidFill>
              <a:srgbClr val="2D5269"/>
            </a:solidFill>
          </a:ln>
        </p:spPr>
        <p:txBody>
          <a:bodyPr vert="horz" wrap="square" lIns="0" tIns="66040" rIns="0" bIns="0" rtlCol="0">
            <a:spAutoFit/>
          </a:bodyPr>
          <a:lstStyle/>
          <a:p>
            <a:pPr marL="158750" marR="122555" indent="33020">
              <a:spcBef>
                <a:spcPts val="520"/>
              </a:spcBef>
            </a:pPr>
            <a:r>
              <a:rPr sz="1200" b="1" spc="-5" dirty="0">
                <a:latin typeface="Century Gothic"/>
                <a:cs typeface="Century Gothic"/>
              </a:rPr>
              <a:t>1</a:t>
            </a:r>
            <a:r>
              <a:rPr sz="1200" b="1" dirty="0">
                <a:latin typeface="Meiryo"/>
                <a:cs typeface="Meiryo"/>
              </a:rPr>
              <a:t>人当たり 雇用者報酬</a:t>
            </a:r>
            <a:endParaRPr sz="1200" dirty="0">
              <a:latin typeface="Meiryo"/>
              <a:cs typeface="Meiryo"/>
            </a:endParaRPr>
          </a:p>
        </p:txBody>
      </p:sp>
      <p:sp>
        <p:nvSpPr>
          <p:cNvPr id="190" name="object 190"/>
          <p:cNvSpPr txBox="1"/>
          <p:nvPr/>
        </p:nvSpPr>
        <p:spPr>
          <a:xfrm>
            <a:off x="6455097" y="1060415"/>
            <a:ext cx="558800" cy="345440"/>
          </a:xfrm>
          <a:prstGeom prst="rect">
            <a:avLst/>
          </a:prstGeom>
        </p:spPr>
        <p:txBody>
          <a:bodyPr vert="horz" wrap="square" lIns="0" tIns="12700" rIns="0" bIns="0" rtlCol="0">
            <a:spAutoFit/>
          </a:bodyPr>
          <a:lstStyle/>
          <a:p>
            <a:pPr marL="12700">
              <a:spcBef>
                <a:spcPts val="100"/>
              </a:spcBef>
            </a:pPr>
            <a:r>
              <a:rPr sz="2100" dirty="0">
                <a:latin typeface="Meiryo"/>
                <a:cs typeface="Meiryo"/>
              </a:rPr>
              <a:t>ＥＵ</a:t>
            </a:r>
            <a:endParaRPr sz="2100">
              <a:latin typeface="Meiryo"/>
              <a:cs typeface="Meiryo"/>
            </a:endParaRPr>
          </a:p>
        </p:txBody>
      </p:sp>
      <p:sp>
        <p:nvSpPr>
          <p:cNvPr id="191" name="object 191"/>
          <p:cNvSpPr/>
          <p:nvPr/>
        </p:nvSpPr>
        <p:spPr>
          <a:xfrm>
            <a:off x="3305555" y="5362955"/>
            <a:ext cx="1186180" cy="388620"/>
          </a:xfrm>
          <a:custGeom>
            <a:avLst/>
            <a:gdLst/>
            <a:ahLst/>
            <a:cxnLst/>
            <a:rect l="l" t="t" r="r" b="b"/>
            <a:pathLst>
              <a:path w="1186180" h="388620">
                <a:moveTo>
                  <a:pt x="0" y="0"/>
                </a:moveTo>
                <a:lnTo>
                  <a:pt x="1185671" y="0"/>
                </a:lnTo>
                <a:lnTo>
                  <a:pt x="1185671" y="388620"/>
                </a:lnTo>
                <a:lnTo>
                  <a:pt x="0" y="388620"/>
                </a:lnTo>
                <a:lnTo>
                  <a:pt x="0" y="0"/>
                </a:lnTo>
                <a:close/>
              </a:path>
            </a:pathLst>
          </a:custGeom>
          <a:solidFill>
            <a:srgbClr val="A3DEF4"/>
          </a:solidFill>
        </p:spPr>
        <p:txBody>
          <a:bodyPr wrap="square" lIns="0" tIns="0" rIns="0" bIns="0" rtlCol="0"/>
          <a:lstStyle/>
          <a:p>
            <a:endParaRPr/>
          </a:p>
        </p:txBody>
      </p:sp>
      <p:sp>
        <p:nvSpPr>
          <p:cNvPr id="192" name="object 192"/>
          <p:cNvSpPr/>
          <p:nvPr/>
        </p:nvSpPr>
        <p:spPr>
          <a:xfrm>
            <a:off x="3305555" y="5362955"/>
            <a:ext cx="1186180" cy="388620"/>
          </a:xfrm>
          <a:custGeom>
            <a:avLst/>
            <a:gdLst/>
            <a:ahLst/>
            <a:cxnLst/>
            <a:rect l="l" t="t" r="r" b="b"/>
            <a:pathLst>
              <a:path w="1186180" h="388620">
                <a:moveTo>
                  <a:pt x="0" y="0"/>
                </a:moveTo>
                <a:lnTo>
                  <a:pt x="1185671" y="0"/>
                </a:lnTo>
                <a:lnTo>
                  <a:pt x="1185671" y="388620"/>
                </a:lnTo>
                <a:lnTo>
                  <a:pt x="0" y="388620"/>
                </a:lnTo>
                <a:lnTo>
                  <a:pt x="0" y="0"/>
                </a:lnTo>
                <a:close/>
              </a:path>
            </a:pathLst>
          </a:custGeom>
          <a:ln w="12700">
            <a:solidFill>
              <a:srgbClr val="2D5269"/>
            </a:solidFill>
          </a:ln>
        </p:spPr>
        <p:txBody>
          <a:bodyPr wrap="square" lIns="0" tIns="0" rIns="0" bIns="0" rtlCol="0"/>
          <a:lstStyle/>
          <a:p>
            <a:endParaRPr/>
          </a:p>
        </p:txBody>
      </p:sp>
      <p:sp>
        <p:nvSpPr>
          <p:cNvPr id="193" name="object 193"/>
          <p:cNvSpPr/>
          <p:nvPr/>
        </p:nvSpPr>
        <p:spPr>
          <a:xfrm>
            <a:off x="4492661" y="5447932"/>
            <a:ext cx="146050" cy="95885"/>
          </a:xfrm>
          <a:custGeom>
            <a:avLst/>
            <a:gdLst/>
            <a:ahLst/>
            <a:cxnLst/>
            <a:rect l="l" t="t" r="r" b="b"/>
            <a:pathLst>
              <a:path w="146050" h="95885">
                <a:moveTo>
                  <a:pt x="0" y="95872"/>
                </a:moveTo>
                <a:lnTo>
                  <a:pt x="145554" y="0"/>
                </a:lnTo>
              </a:path>
            </a:pathLst>
          </a:custGeom>
          <a:ln w="12700">
            <a:solidFill>
              <a:srgbClr val="2D5269"/>
            </a:solidFill>
          </a:ln>
        </p:spPr>
        <p:txBody>
          <a:bodyPr wrap="square" lIns="0" tIns="0" rIns="0" bIns="0" rtlCol="0"/>
          <a:lstStyle/>
          <a:p>
            <a:endParaRPr/>
          </a:p>
        </p:txBody>
      </p:sp>
      <p:sp>
        <p:nvSpPr>
          <p:cNvPr id="194" name="object 194"/>
          <p:cNvSpPr/>
          <p:nvPr/>
        </p:nvSpPr>
        <p:spPr>
          <a:xfrm>
            <a:off x="4606656" y="5412996"/>
            <a:ext cx="85090" cy="74295"/>
          </a:xfrm>
          <a:custGeom>
            <a:avLst/>
            <a:gdLst/>
            <a:ahLst/>
            <a:cxnLst/>
            <a:rect l="l" t="t" r="r" b="b"/>
            <a:pathLst>
              <a:path w="85089" h="74295">
                <a:moveTo>
                  <a:pt x="84594" y="0"/>
                </a:moveTo>
                <a:lnTo>
                  <a:pt x="0" y="10096"/>
                </a:lnTo>
                <a:lnTo>
                  <a:pt x="41910" y="73736"/>
                </a:lnTo>
                <a:lnTo>
                  <a:pt x="84594" y="0"/>
                </a:lnTo>
                <a:close/>
              </a:path>
            </a:pathLst>
          </a:custGeom>
          <a:solidFill>
            <a:srgbClr val="2D5269"/>
          </a:solidFill>
        </p:spPr>
        <p:txBody>
          <a:bodyPr wrap="square" lIns="0" tIns="0" rIns="0" bIns="0" rtlCol="0"/>
          <a:lstStyle/>
          <a:p>
            <a:endParaRPr/>
          </a:p>
        </p:txBody>
      </p:sp>
      <p:sp>
        <p:nvSpPr>
          <p:cNvPr id="195" name="object 195"/>
          <p:cNvSpPr txBox="1"/>
          <p:nvPr/>
        </p:nvSpPr>
        <p:spPr>
          <a:xfrm>
            <a:off x="3311905" y="5360512"/>
            <a:ext cx="1173480" cy="361950"/>
          </a:xfrm>
          <a:prstGeom prst="rect">
            <a:avLst/>
          </a:prstGeom>
        </p:spPr>
        <p:txBody>
          <a:bodyPr vert="horz" wrap="square" lIns="0" tIns="12700" rIns="0" bIns="0" rtlCol="0">
            <a:spAutoFit/>
          </a:bodyPr>
          <a:lstStyle/>
          <a:p>
            <a:pPr marL="234950" marR="228600" indent="30480">
              <a:spcBef>
                <a:spcPts val="100"/>
              </a:spcBef>
            </a:pPr>
            <a:r>
              <a:rPr sz="1100" b="1" spc="5" dirty="0">
                <a:latin typeface="Century Gothic"/>
                <a:cs typeface="Century Gothic"/>
              </a:rPr>
              <a:t>1</a:t>
            </a:r>
            <a:r>
              <a:rPr sz="1100" b="1" dirty="0">
                <a:latin typeface="Meiryo"/>
                <a:cs typeface="Meiryo"/>
              </a:rPr>
              <a:t>人当たり 雇用者報酬</a:t>
            </a:r>
            <a:endParaRPr sz="1100">
              <a:latin typeface="Meiryo"/>
              <a:cs typeface="Meiryo"/>
            </a:endParaRPr>
          </a:p>
        </p:txBody>
      </p:sp>
      <p:sp>
        <p:nvSpPr>
          <p:cNvPr id="196" name="object 196"/>
          <p:cNvSpPr/>
          <p:nvPr/>
        </p:nvSpPr>
        <p:spPr>
          <a:xfrm>
            <a:off x="3805429" y="1935480"/>
            <a:ext cx="1370075" cy="1045463"/>
          </a:xfrm>
          <a:prstGeom prst="rect">
            <a:avLst/>
          </a:prstGeom>
          <a:blipFill>
            <a:blip r:embed="rId10" cstate="print"/>
            <a:stretch>
              <a:fillRect/>
            </a:stretch>
          </a:blipFill>
        </p:spPr>
        <p:txBody>
          <a:bodyPr wrap="square" lIns="0" tIns="0" rIns="0" bIns="0" rtlCol="0"/>
          <a:lstStyle/>
          <a:p>
            <a:endParaRPr/>
          </a:p>
        </p:txBody>
      </p:sp>
      <p:sp>
        <p:nvSpPr>
          <p:cNvPr id="197" name="object 197"/>
          <p:cNvSpPr txBox="1"/>
          <p:nvPr/>
        </p:nvSpPr>
        <p:spPr>
          <a:xfrm>
            <a:off x="3955616" y="1054944"/>
            <a:ext cx="534670" cy="330835"/>
          </a:xfrm>
          <a:prstGeom prst="rect">
            <a:avLst/>
          </a:prstGeom>
        </p:spPr>
        <p:txBody>
          <a:bodyPr vert="horz" wrap="square" lIns="0" tIns="13335" rIns="0" bIns="0" rtlCol="0">
            <a:spAutoFit/>
          </a:bodyPr>
          <a:lstStyle/>
          <a:p>
            <a:pPr marL="12700">
              <a:spcBef>
                <a:spcPts val="105"/>
              </a:spcBef>
            </a:pPr>
            <a:r>
              <a:rPr sz="2000" dirty="0">
                <a:latin typeface="Meiryo"/>
                <a:cs typeface="Meiryo"/>
              </a:rPr>
              <a:t>日本</a:t>
            </a:r>
            <a:endParaRPr sz="2000">
              <a:latin typeface="Meiryo"/>
              <a:cs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227D7D-B32D-43E8-8563-7D47C6A5729E}"/>
              </a:ext>
            </a:extLst>
          </p:cNvPr>
          <p:cNvPicPr>
            <a:picLocks noChangeAspect="1"/>
          </p:cNvPicPr>
          <p:nvPr/>
        </p:nvPicPr>
        <p:blipFill>
          <a:blip r:embed="rId2"/>
          <a:stretch>
            <a:fillRect/>
          </a:stretch>
        </p:blipFill>
        <p:spPr>
          <a:xfrm>
            <a:off x="662608" y="294861"/>
            <a:ext cx="11277599" cy="6268278"/>
          </a:xfrm>
          <a:prstGeom prst="rect">
            <a:avLst/>
          </a:prstGeom>
        </p:spPr>
      </p:pic>
    </p:spTree>
    <p:extLst>
      <p:ext uri="{BB962C8B-B14F-4D97-AF65-F5344CB8AC3E}">
        <p14:creationId xmlns:p14="http://schemas.microsoft.com/office/powerpoint/2010/main" val="421799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0C6C2-9B1E-4CB4-A576-4BDB8233E195}"/>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新自由主義に対決する労働運動</a:t>
            </a:r>
          </a:p>
        </p:txBody>
      </p:sp>
      <p:sp>
        <p:nvSpPr>
          <p:cNvPr id="3" name="コンテンツ プレースホルダー 2">
            <a:extLst>
              <a:ext uri="{FF2B5EF4-FFF2-40B4-BE49-F238E27FC236}">
                <a16:creationId xmlns:a16="http://schemas.microsoft.com/office/drawing/2014/main" id="{AA66B461-3D85-43E7-B23A-B1C623DABF9B}"/>
              </a:ext>
            </a:extLst>
          </p:cNvPr>
          <p:cNvSpPr>
            <a:spLocks noGrp="1"/>
          </p:cNvSpPr>
          <p:nvPr>
            <p:ph idx="1"/>
          </p:nvPr>
        </p:nvSpPr>
        <p:spPr/>
        <p:txBody>
          <a:bodyPr/>
          <a:lstStyle/>
          <a:p>
            <a:r>
              <a:rPr kumimoji="1" lang="ja-JP" altLang="en-US" dirty="0"/>
              <a:t>新自由主義とは</a:t>
            </a:r>
            <a:endParaRPr kumimoji="1" lang="en-US" altLang="ja-JP" dirty="0"/>
          </a:p>
          <a:p>
            <a:pPr marL="0" indent="0">
              <a:buNone/>
            </a:pPr>
            <a:r>
              <a:rPr lang="ja-JP" altLang="en-US" dirty="0"/>
              <a:t>　　市場経済、競争社会</a:t>
            </a:r>
            <a:r>
              <a:rPr lang="ja-JP" altLang="en-US" dirty="0">
                <a:latin typeface="ＭＳ 明朝" panose="02020609040205080304" pitchFamily="17" charset="-128"/>
                <a:ea typeface="ＭＳ 明朝" panose="02020609040205080304" pitchFamily="17" charset="-128"/>
              </a:rPr>
              <a:t>➞貧富の拡大、</a:t>
            </a:r>
            <a:r>
              <a:rPr lang="ja-JP" altLang="en-US" dirty="0"/>
              <a:t>差別社会</a:t>
            </a:r>
            <a:endParaRPr lang="en-US" altLang="ja-JP" dirty="0"/>
          </a:p>
          <a:p>
            <a:pPr marL="0" indent="0">
              <a:buNone/>
            </a:pPr>
            <a:endParaRPr kumimoji="1" lang="en-US" altLang="ja-JP" dirty="0"/>
          </a:p>
          <a:p>
            <a:r>
              <a:rPr kumimoji="1" lang="ja-JP" altLang="en-US" dirty="0"/>
              <a:t>格差の拡大と貧困の増大</a:t>
            </a:r>
            <a:endParaRPr kumimoji="1" lang="en-US" altLang="ja-JP" dirty="0"/>
          </a:p>
          <a:p>
            <a:pPr marL="0" indent="0">
              <a:buNone/>
            </a:pPr>
            <a:r>
              <a:rPr lang="ja-JP" altLang="en-US" dirty="0"/>
              <a:t>　　オキュパイ運動のスローガン</a:t>
            </a:r>
            <a:r>
              <a:rPr kumimoji="1" lang="ja-JP" altLang="en-US" dirty="0"/>
              <a:t>　”</a:t>
            </a:r>
            <a:r>
              <a:rPr kumimoji="1" lang="en-US" altLang="ja-JP" dirty="0"/>
              <a:t>We are 99%</a:t>
            </a:r>
            <a:r>
              <a:rPr kumimoji="1" lang="ja-JP" altLang="en-US" dirty="0"/>
              <a:t>“</a:t>
            </a:r>
            <a:endParaRPr kumimoji="1" lang="en-US" altLang="ja-JP" dirty="0"/>
          </a:p>
          <a:p>
            <a:pPr marL="0" indent="0">
              <a:buNone/>
            </a:pPr>
            <a:r>
              <a:rPr lang="ja-JP" altLang="en-US" dirty="0"/>
              <a:t>　　</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88610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79FBF-3763-4121-8079-4EA97BEC2A82}"/>
              </a:ext>
            </a:extLst>
          </p:cNvPr>
          <p:cNvSpPr>
            <a:spLocks noGrp="1"/>
          </p:cNvSpPr>
          <p:nvPr>
            <p:ph type="title"/>
          </p:nvPr>
        </p:nvSpPr>
        <p:spPr/>
        <p:txBody>
          <a:bodyPr/>
          <a:lstStyle/>
          <a:p>
            <a:r>
              <a:rPr kumimoji="1" lang="ja-JP" altLang="en-US" dirty="0">
                <a:latin typeface="ＤＦＧ華康ゴシック体NW5" panose="020B0500000000000000" pitchFamily="50" charset="-128"/>
                <a:ea typeface="ＤＦＧ華康ゴシック体NW5" panose="020B0500000000000000" pitchFamily="50" charset="-128"/>
              </a:rPr>
              <a:t>安倍政権の労働政策</a:t>
            </a:r>
          </a:p>
        </p:txBody>
      </p:sp>
      <p:sp>
        <p:nvSpPr>
          <p:cNvPr id="3" name="コンテンツ プレースホルダー 2">
            <a:extLst>
              <a:ext uri="{FF2B5EF4-FFF2-40B4-BE49-F238E27FC236}">
                <a16:creationId xmlns:a16="http://schemas.microsoft.com/office/drawing/2014/main" id="{E65DC151-AB2A-48C5-BBC0-2D4B42B402AE}"/>
              </a:ext>
            </a:extLst>
          </p:cNvPr>
          <p:cNvSpPr>
            <a:spLocks noGrp="1"/>
          </p:cNvSpPr>
          <p:nvPr>
            <p:ph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第</a:t>
            </a:r>
            <a:r>
              <a:rPr lang="ja-JP" altLang="en-US" dirty="0">
                <a:latin typeface="ＭＳ ゴシック" panose="020B0609070205080204" pitchFamily="49" charset="-128"/>
                <a:ea typeface="ＭＳ ゴシック" panose="020B0609070205080204" pitchFamily="49" charset="-128"/>
              </a:rPr>
              <a:t>１</a:t>
            </a:r>
            <a:r>
              <a:rPr kumimoji="1" lang="ja-JP" altLang="en-US" dirty="0">
                <a:latin typeface="ＭＳ ゴシック" panose="020B0609070205080204" pitchFamily="49" charset="-128"/>
                <a:ea typeface="ＭＳ ゴシック" panose="020B0609070205080204" pitchFamily="49" charset="-128"/>
              </a:rPr>
              <a:t>次安倍政権</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t>　　再チャレンジ＝「負け組」の敗者復活戦</a:t>
            </a:r>
            <a:endParaRPr lang="en-US" altLang="ja-JP" dirty="0"/>
          </a:p>
          <a:p>
            <a:pPr marL="0" indent="0">
              <a:buNone/>
            </a:pPr>
            <a:endParaRPr kumimoji="1" lang="en-US" altLang="ja-JP" dirty="0"/>
          </a:p>
          <a:p>
            <a:r>
              <a:rPr lang="ja-JP" altLang="en-US" dirty="0">
                <a:latin typeface="ＭＳ ゴシック" panose="020B0609070205080204" pitchFamily="49" charset="-128"/>
                <a:ea typeface="ＭＳ ゴシック" panose="020B0609070205080204" pitchFamily="49" charset="-128"/>
              </a:rPr>
              <a:t>第２次安倍政権</a:t>
            </a:r>
            <a:endParaRPr lang="en-US" altLang="ja-JP" dirty="0">
              <a:latin typeface="ＭＳ ゴシック" panose="020B0609070205080204" pitchFamily="49" charset="-128"/>
              <a:ea typeface="ＭＳ ゴシック" panose="020B0609070205080204" pitchFamily="49" charset="-128"/>
            </a:endParaRPr>
          </a:p>
          <a:p>
            <a:pPr marL="0" indent="0">
              <a:buNone/>
            </a:pPr>
            <a:r>
              <a:rPr kumimoji="1" lang="ja-JP" altLang="en-US" dirty="0"/>
              <a:t>　　アベノミクスと「</a:t>
            </a:r>
            <a:r>
              <a:rPr kumimoji="1" lang="en-US" altLang="ja-JP" dirty="0"/>
              <a:t>1</a:t>
            </a:r>
            <a:r>
              <a:rPr kumimoji="1" lang="ja-JP" altLang="en-US" dirty="0"/>
              <a:t>億総活躍社会」</a:t>
            </a:r>
            <a:endParaRPr kumimoji="1" lang="en-US" altLang="ja-JP" dirty="0"/>
          </a:p>
          <a:p>
            <a:pPr marL="0" indent="0">
              <a:buNone/>
            </a:pPr>
            <a:r>
              <a:rPr lang="ja-JP" altLang="en-US" dirty="0"/>
              <a:t>　　官製春闘、最低賃金の引き上げ</a:t>
            </a:r>
            <a:endParaRPr lang="en-US" altLang="ja-JP" dirty="0"/>
          </a:p>
          <a:p>
            <a:pPr marL="0" indent="0">
              <a:buNone/>
            </a:pPr>
            <a:r>
              <a:rPr kumimoji="1" lang="ja-JP" altLang="en-US" dirty="0"/>
              <a:t>　　「働き方改革」</a:t>
            </a:r>
          </a:p>
        </p:txBody>
      </p:sp>
    </p:spTree>
    <p:extLst>
      <p:ext uri="{BB962C8B-B14F-4D97-AF65-F5344CB8AC3E}">
        <p14:creationId xmlns:p14="http://schemas.microsoft.com/office/powerpoint/2010/main" val="10566036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687</Words>
  <Application>Microsoft Office PowerPoint</Application>
  <PresentationFormat>ワイド画面</PresentationFormat>
  <Paragraphs>240</Paragraphs>
  <Slides>29</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AR P丸ゴシック体M04</vt:lpstr>
      <vt:lpstr>AR P悠々ｺﾞｼｯｸ体E04</vt:lpstr>
      <vt:lpstr>ＤＦＧ華康ゴシック体NW5</vt:lpstr>
      <vt:lpstr>Microsoft JhengHei</vt:lpstr>
      <vt:lpstr>MS PGothic</vt:lpstr>
      <vt:lpstr>ＭＳ ゴシック</vt:lpstr>
      <vt:lpstr>ＭＳ 明朝</vt:lpstr>
      <vt:lpstr>Meiryo</vt:lpstr>
      <vt:lpstr>游ゴシック</vt:lpstr>
      <vt:lpstr>游ゴシック Light</vt:lpstr>
      <vt:lpstr>Arial</vt:lpstr>
      <vt:lpstr>Century Gothic</vt:lpstr>
      <vt:lpstr>Office テーマ</vt:lpstr>
      <vt:lpstr>労働者・市民の共闘で、 8時間働けば暮らせる社会の実現を！</vt:lpstr>
      <vt:lpstr>今年は大きな変化の年</vt:lpstr>
      <vt:lpstr>労運研の基調</vt:lpstr>
      <vt:lpstr>戦後最長の景気拡大</vt:lpstr>
      <vt:lpstr>日本における企業収益の回復と雇用者所得の推移 　　　　　　　　　　　　　　　　　［1995年＝100］</vt:lpstr>
      <vt:lpstr>雇用者報酬と労働生産性(国際比較）</vt:lpstr>
      <vt:lpstr>PowerPoint プレゼンテーション</vt:lpstr>
      <vt:lpstr>新自由主義に対決する労働運動</vt:lpstr>
      <vt:lpstr>安倍政権の労働政策</vt:lpstr>
      <vt:lpstr>「働き方改革体制」の確立</vt:lpstr>
      <vt:lpstr>「働き方改革体制」とは</vt:lpstr>
      <vt:lpstr>連合の神津会長（「連合白書」巻頭言） </vt:lpstr>
      <vt:lpstr>連合白書</vt:lpstr>
      <vt:lpstr>連合ビジョン（素案） 　働くことを軸とする安心社会－まもる・つなぐ・生み出すー</vt:lpstr>
      <vt:lpstr>連合ビジョン（素案）をどう読むか</vt:lpstr>
      <vt:lpstr>生産性三原則</vt:lpstr>
      <vt:lpstr>「生産性三原則」の意義を社会全体に広げる</vt:lpstr>
      <vt:lpstr>日経連の中西会長（「経営労働政策特別委員会報告」序文）</vt:lpstr>
      <vt:lpstr>Society 5.0</vt:lpstr>
      <vt:lpstr>国連SDGｓ（持続可能な開発目標）</vt:lpstr>
      <vt:lpstr>１８春闘の全国キャラバン</vt:lpstr>
      <vt:lpstr>労運研の取り組み</vt:lpstr>
      <vt:lpstr>「共闘」と「大衆闘争」を</vt:lpstr>
      <vt:lpstr>最低賃金の大幅引き上げ</vt:lpstr>
      <vt:lpstr>公共サービスを取り戻そう</vt:lpstr>
      <vt:lpstr>業種別の1人当たり労働生産性</vt:lpstr>
      <vt:lpstr>総評労働運動の反省</vt:lpstr>
      <vt:lpstr>日本労働運動の特徴と変革の方向</vt:lpstr>
      <vt:lpstr>新しい労働運動の創造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労働者・市民の共闘で、 8時間働けば暮らせる社会の実現を！</dc:title>
  <dc:creator>伊藤　彰信</dc:creator>
  <cp:lastModifiedBy>伊藤　彰信</cp:lastModifiedBy>
  <cp:revision>71</cp:revision>
  <cp:lastPrinted>2019-02-01T01:04:09Z</cp:lastPrinted>
  <dcterms:created xsi:type="dcterms:W3CDTF">2019-01-28T01:40:04Z</dcterms:created>
  <dcterms:modified xsi:type="dcterms:W3CDTF">2019-02-02T05:30:25Z</dcterms:modified>
</cp:coreProperties>
</file>